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5" r:id="rId2"/>
  </p:sldMasterIdLst>
  <p:notesMasterIdLst>
    <p:notesMasterId r:id="rId60"/>
  </p:notesMasterIdLst>
  <p:sldIdLst>
    <p:sldId id="256" r:id="rId3"/>
    <p:sldId id="384" r:id="rId4"/>
    <p:sldId id="274" r:id="rId5"/>
    <p:sldId id="307" r:id="rId6"/>
    <p:sldId id="263" r:id="rId7"/>
    <p:sldId id="334" r:id="rId8"/>
    <p:sldId id="404" r:id="rId9"/>
    <p:sldId id="335" r:id="rId10"/>
    <p:sldId id="337" r:id="rId11"/>
    <p:sldId id="405" r:id="rId12"/>
    <p:sldId id="338" r:id="rId13"/>
    <p:sldId id="345" r:id="rId14"/>
    <p:sldId id="343" r:id="rId15"/>
    <p:sldId id="344" r:id="rId16"/>
    <p:sldId id="330" r:id="rId17"/>
    <p:sldId id="312" r:id="rId18"/>
    <p:sldId id="313" r:id="rId19"/>
    <p:sldId id="316" r:id="rId20"/>
    <p:sldId id="317" r:id="rId21"/>
    <p:sldId id="272" r:id="rId22"/>
    <p:sldId id="347" r:id="rId23"/>
    <p:sldId id="314" r:id="rId24"/>
    <p:sldId id="322" r:id="rId25"/>
    <p:sldId id="323" r:id="rId26"/>
    <p:sldId id="346" r:id="rId27"/>
    <p:sldId id="321" r:id="rId28"/>
    <p:sldId id="354" r:id="rId29"/>
    <p:sldId id="355" r:id="rId30"/>
    <p:sldId id="329" r:id="rId31"/>
    <p:sldId id="398" r:id="rId32"/>
    <p:sldId id="386" r:id="rId33"/>
    <p:sldId id="387" r:id="rId34"/>
    <p:sldId id="389" r:id="rId35"/>
    <p:sldId id="395" r:id="rId36"/>
    <p:sldId id="399" r:id="rId37"/>
    <p:sldId id="400" r:id="rId38"/>
    <p:sldId id="356" r:id="rId39"/>
    <p:sldId id="352" r:id="rId40"/>
    <p:sldId id="359" r:id="rId41"/>
    <p:sldId id="361" r:id="rId42"/>
    <p:sldId id="363" r:id="rId43"/>
    <p:sldId id="367" r:id="rId44"/>
    <p:sldId id="368" r:id="rId45"/>
    <p:sldId id="369" r:id="rId46"/>
    <p:sldId id="403" r:id="rId47"/>
    <p:sldId id="365" r:id="rId48"/>
    <p:sldId id="371" r:id="rId49"/>
    <p:sldId id="372" r:id="rId50"/>
    <p:sldId id="373" r:id="rId51"/>
    <p:sldId id="374" r:id="rId52"/>
    <p:sldId id="407" r:id="rId53"/>
    <p:sldId id="408" r:id="rId54"/>
    <p:sldId id="409" r:id="rId55"/>
    <p:sldId id="410" r:id="rId56"/>
    <p:sldId id="411" r:id="rId57"/>
    <p:sldId id="383" r:id="rId58"/>
    <p:sldId id="276" r:id="rId59"/>
  </p:sldIdLst>
  <p:sldSz cx="9144000" cy="5143500" type="screen16x9"/>
  <p:notesSz cx="6858000" cy="9144000"/>
  <p:embeddedFontLst>
    <p:embeddedFont>
      <p:font typeface="Abel" panose="02000506030000020004" pitchFamily="2" charset="0"/>
      <p:regular r:id="rId61"/>
    </p:embeddedFont>
    <p:embeddedFont>
      <p:font typeface="Anaheim" panose="02000503000000000000" pitchFamily="2" charset="77"/>
      <p:regular r:id="rId62"/>
    </p:embeddedFont>
    <p:embeddedFont>
      <p:font typeface="Anton" pitchFamily="2" charset="77"/>
      <p:regular r:id="rId63"/>
    </p:embeddedFon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Josefin Sans" pitchFamily="2" charset="77"/>
      <p:regular r:id="rId70"/>
      <p:bold r:id="rId71"/>
      <p:italic r:id="rId72"/>
      <p:boldItalic r:id="rId73"/>
    </p:embeddedFont>
    <p:embeddedFont>
      <p:font typeface="Josefin Slab" panose="02000000000000000000" pitchFamily="2" charset="77"/>
      <p:regular r:id="rId74"/>
      <p:bold r:id="rId75"/>
      <p:italic r:id="rId76"/>
      <p:boldItalic r:id="rId77"/>
    </p:embeddedFont>
    <p:embeddedFont>
      <p:font typeface="Josefin Slab SemiBold" panose="02000000000000000000" pitchFamily="2" charset="77"/>
      <p:regular r:id="rId78"/>
      <p:bold r:id="rId79"/>
      <p:italic r:id="rId80"/>
      <p:boldItalic r:id="rId81"/>
    </p:embeddedFont>
    <p:embeddedFont>
      <p:font typeface="Lato" panose="020F0502020204030203" pitchFamily="34" charset="77"/>
      <p:regular r:id="rId82"/>
      <p:bold r:id="rId83"/>
      <p:italic r:id="rId84"/>
      <p:boldItalic r:id="rId85"/>
    </p:embeddedFont>
    <p:embeddedFont>
      <p:font typeface="Lucida Handwriting" panose="03010101010101010101" pitchFamily="66" charset="77"/>
      <p:regular r:id="rId86"/>
    </p:embeddedFont>
    <p:embeddedFont>
      <p:font typeface="Staatliches" pitchFamily="2" charset="0"/>
      <p:regular r:id="rId87"/>
    </p:embeddedFont>
    <p:embeddedFont>
      <p:font typeface="Unica One" panose="02000506000000020004" pitchFamily="2" charset="77"/>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1B8DF"/>
    <a:srgbClr val="53A7D5"/>
    <a:srgbClr val="C1E5F8"/>
    <a:srgbClr val="1A628A"/>
    <a:srgbClr val="217BAC"/>
    <a:srgbClr val="DF3A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90048-01CE-4E49-AE75-924FD840A18A}">
  <a:tblStyle styleId="{76F90048-01CE-4E49-AE75-924FD840A1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238" autoAdjust="0"/>
  </p:normalViewPr>
  <p:slideViewPr>
    <p:cSldViewPr snapToGrid="0">
      <p:cViewPr varScale="1">
        <p:scale>
          <a:sx n="124" d="100"/>
          <a:sy n="124" d="100"/>
        </p:scale>
        <p:origin x="176" y="800"/>
      </p:cViewPr>
      <p:guideLst>
        <p:guide orient="horz" pos="212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168F0-4733-4B62-915F-E19B716D0047}"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82D2B4-DD0F-407C-A9D8-525A9F355825}">
      <dgm:prSet/>
      <dgm:spPr/>
      <dgm:t>
        <a:bodyPr/>
        <a:lstStyle/>
        <a:p>
          <a:pPr algn="ctr">
            <a:defRPr cap="all"/>
          </a:pPr>
          <a:r>
            <a:rPr lang="en-US" cap="none" dirty="0">
              <a:solidFill>
                <a:srgbClr val="000000"/>
              </a:solidFill>
              <a:latin typeface="Anaheim" panose="02000503000000000000" pitchFamily="2" charset="0"/>
            </a:rPr>
            <a:t>The integrated SNMP network management system platform analyses the data by actively collects network information from network devices.</a:t>
          </a:r>
        </a:p>
      </dgm:t>
    </dgm:pt>
    <dgm:pt modelId="{1701B760-0EC1-4947-B4EA-5CFFE0A2E959}" type="parTrans" cxnId="{B6F998DB-0258-40AC-8F0F-BF03899282F0}">
      <dgm:prSet/>
      <dgm:spPr/>
      <dgm:t>
        <a:bodyPr/>
        <a:lstStyle/>
        <a:p>
          <a:endParaRPr lang="en-US"/>
        </a:p>
      </dgm:t>
    </dgm:pt>
    <dgm:pt modelId="{48FEC6F4-C5A8-4A51-A24E-B44373AA44A6}" type="sibTrans" cxnId="{B6F998DB-0258-40AC-8F0F-BF03899282F0}">
      <dgm:prSet/>
      <dgm:spPr/>
      <dgm:t>
        <a:bodyPr/>
        <a:lstStyle/>
        <a:p>
          <a:endParaRPr lang="en-US"/>
        </a:p>
      </dgm:t>
    </dgm:pt>
    <dgm:pt modelId="{ADDBFBA3-9A4D-4847-ADE3-E0615AAB6948}">
      <dgm:prSet/>
      <dgm:spPr/>
      <dgm:t>
        <a:bodyPr/>
        <a:lstStyle/>
        <a:p>
          <a:pPr>
            <a:defRPr cap="all"/>
          </a:pPr>
          <a:r>
            <a:rPr lang="en-US" cap="none" dirty="0">
              <a:solidFill>
                <a:srgbClr val="000000"/>
              </a:solidFill>
              <a:latin typeface="Anaheim" panose="02000503000000000000" pitchFamily="2" charset="0"/>
            </a:rPr>
            <a:t>It leverages SNMP to give a complete view of a network.</a:t>
          </a:r>
        </a:p>
      </dgm:t>
    </dgm:pt>
    <dgm:pt modelId="{C44CA2B8-F168-4664-B465-5C8F3352198B}" type="parTrans" cxnId="{5699FF2F-85F4-4D6D-AC62-5E5E612BDAB7}">
      <dgm:prSet/>
      <dgm:spPr/>
      <dgm:t>
        <a:bodyPr/>
        <a:lstStyle/>
        <a:p>
          <a:endParaRPr lang="en-US"/>
        </a:p>
      </dgm:t>
    </dgm:pt>
    <dgm:pt modelId="{4EFC39EA-ED16-4D8F-ACFB-9BFC8E218F73}" type="sibTrans" cxnId="{5699FF2F-85F4-4D6D-AC62-5E5E612BDAB7}">
      <dgm:prSet/>
      <dgm:spPr/>
      <dgm:t>
        <a:bodyPr/>
        <a:lstStyle/>
        <a:p>
          <a:endParaRPr lang="en-US"/>
        </a:p>
      </dgm:t>
    </dgm:pt>
    <dgm:pt modelId="{D7A497A4-FC80-411C-9A2E-6C9B64C38F44}">
      <dgm:prSet/>
      <dgm:spPr/>
      <dgm:t>
        <a:bodyPr/>
        <a:lstStyle/>
        <a:p>
          <a:pPr>
            <a:defRPr cap="all"/>
          </a:pPr>
          <a:r>
            <a:rPr lang="en-US" cap="none" dirty="0">
              <a:solidFill>
                <a:srgbClr val="000000"/>
              </a:solidFill>
              <a:latin typeface="Anaheim" panose="02000503000000000000" pitchFamily="2" charset="0"/>
            </a:rPr>
            <a:t>Integrated SNMP network management systems provide alerts based on real-time monitoring and reporting and any of the monitored performance characteristics.</a:t>
          </a:r>
        </a:p>
      </dgm:t>
    </dgm:pt>
    <dgm:pt modelId="{A8698915-096A-426C-9368-2971F85CD3CA}" type="parTrans" cxnId="{3F8EF974-95F7-47B2-A055-3977A34A774E}">
      <dgm:prSet/>
      <dgm:spPr/>
      <dgm:t>
        <a:bodyPr/>
        <a:lstStyle/>
        <a:p>
          <a:endParaRPr lang="en-US"/>
        </a:p>
      </dgm:t>
    </dgm:pt>
    <dgm:pt modelId="{BF575ED5-1876-44C4-A1CC-91D4547B3285}" type="sibTrans" cxnId="{3F8EF974-95F7-47B2-A055-3977A34A774E}">
      <dgm:prSet/>
      <dgm:spPr/>
      <dgm:t>
        <a:bodyPr/>
        <a:lstStyle/>
        <a:p>
          <a:endParaRPr lang="en-US"/>
        </a:p>
      </dgm:t>
    </dgm:pt>
    <dgm:pt modelId="{B0CBF3BD-39C7-4A12-8FD5-E97874E84F43}">
      <dgm:prSet/>
      <dgm:spPr/>
      <dgm:t>
        <a:bodyPr/>
        <a:lstStyle/>
        <a:p>
          <a:pPr>
            <a:defRPr cap="all"/>
          </a:pPr>
          <a:r>
            <a:rPr lang="en-US" cap="none" dirty="0">
              <a:solidFill>
                <a:srgbClr val="000000"/>
              </a:solidFill>
              <a:latin typeface="Anaheim" panose="02000503000000000000" pitchFamily="2" charset="0"/>
            </a:rPr>
            <a:t>Most integrated platforms provide graphic reporting, administration of networks and monitoring id.</a:t>
          </a:r>
        </a:p>
      </dgm:t>
    </dgm:pt>
    <dgm:pt modelId="{C8F13C6E-881E-41DF-B965-DFEE80BDDAF6}" type="parTrans" cxnId="{DA30F083-2BF4-472A-9D68-09AB07E4FA68}">
      <dgm:prSet/>
      <dgm:spPr/>
      <dgm:t>
        <a:bodyPr/>
        <a:lstStyle/>
        <a:p>
          <a:endParaRPr lang="en-US"/>
        </a:p>
      </dgm:t>
    </dgm:pt>
    <dgm:pt modelId="{89255E92-B1E6-4FCD-A15D-85BCCA232CCB}" type="sibTrans" cxnId="{DA30F083-2BF4-472A-9D68-09AB07E4FA68}">
      <dgm:prSet/>
      <dgm:spPr/>
      <dgm:t>
        <a:bodyPr/>
        <a:lstStyle/>
        <a:p>
          <a:endParaRPr lang="en-US"/>
        </a:p>
      </dgm:t>
    </dgm:pt>
    <dgm:pt modelId="{9AD93BBC-D8F4-4CED-8424-DB82501AD625}">
      <dgm:prSet/>
      <dgm:spPr/>
      <dgm:t>
        <a:bodyPr/>
        <a:lstStyle/>
        <a:p>
          <a:pPr>
            <a:defRPr cap="all"/>
          </a:pPr>
          <a:r>
            <a:rPr lang="en-US" cap="none" dirty="0">
              <a:solidFill>
                <a:srgbClr val="000000"/>
              </a:solidFill>
              <a:latin typeface="Anaheim" panose="02000503000000000000" pitchFamily="2" charset="0"/>
            </a:rPr>
            <a:t>The typical performance characteristics are bandwidth utilization, response time, throughput, error rates, CPU load and memory utilization of network equipment and servers. </a:t>
          </a:r>
        </a:p>
      </dgm:t>
    </dgm:pt>
    <dgm:pt modelId="{786F60E0-92F0-4444-8106-49514FC0C214}" type="parTrans" cxnId="{102FE60C-F7D9-4334-BBE0-169F320C67D4}">
      <dgm:prSet/>
      <dgm:spPr/>
      <dgm:t>
        <a:bodyPr/>
        <a:lstStyle/>
        <a:p>
          <a:endParaRPr lang="en-US"/>
        </a:p>
      </dgm:t>
    </dgm:pt>
    <dgm:pt modelId="{C09F5D16-83C0-4860-ADC0-FDC51A98E8EC}" type="sibTrans" cxnId="{102FE60C-F7D9-4334-BBE0-169F320C67D4}">
      <dgm:prSet/>
      <dgm:spPr/>
      <dgm:t>
        <a:bodyPr/>
        <a:lstStyle/>
        <a:p>
          <a:endParaRPr lang="en-US"/>
        </a:p>
      </dgm:t>
    </dgm:pt>
    <dgm:pt modelId="{6F0E3571-566B-4846-8A2F-DFE82601952E}" type="pres">
      <dgm:prSet presAssocID="{059168F0-4733-4B62-915F-E19B716D0047}" presName="root" presStyleCnt="0">
        <dgm:presLayoutVars>
          <dgm:dir/>
          <dgm:resizeHandles val="exact"/>
        </dgm:presLayoutVars>
      </dgm:prSet>
      <dgm:spPr/>
    </dgm:pt>
    <dgm:pt modelId="{ADA72327-128A-4AF3-AA96-A4260D1F47CF}" type="pres">
      <dgm:prSet presAssocID="{6982D2B4-DD0F-407C-A9D8-525A9F355825}" presName="compNode" presStyleCnt="0"/>
      <dgm:spPr/>
    </dgm:pt>
    <dgm:pt modelId="{7E74DB74-FCAA-4957-8DC9-9F1A71D37C29}" type="pres">
      <dgm:prSet presAssocID="{6982D2B4-DD0F-407C-A9D8-525A9F355825}" presName="iconBgRect" presStyleLbl="bgShp" presStyleIdx="0" presStyleCnt="5"/>
      <dgm:spPr/>
    </dgm:pt>
    <dgm:pt modelId="{C785CFB9-C357-449D-88F8-68467F2A588E}" type="pres">
      <dgm:prSet presAssocID="{6982D2B4-DD0F-407C-A9D8-525A9F3558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98F83866-D202-4E1A-9B02-3DF09A6766B9}" type="pres">
      <dgm:prSet presAssocID="{6982D2B4-DD0F-407C-A9D8-525A9F355825}" presName="spaceRect" presStyleCnt="0"/>
      <dgm:spPr/>
    </dgm:pt>
    <dgm:pt modelId="{C93A257F-C939-4E2A-AC56-ACAED2250969}" type="pres">
      <dgm:prSet presAssocID="{6982D2B4-DD0F-407C-A9D8-525A9F355825}" presName="textRect" presStyleLbl="revTx" presStyleIdx="0" presStyleCnt="5">
        <dgm:presLayoutVars>
          <dgm:chMax val="1"/>
          <dgm:chPref val="1"/>
        </dgm:presLayoutVars>
      </dgm:prSet>
      <dgm:spPr/>
    </dgm:pt>
    <dgm:pt modelId="{FE8A6EB9-A2CB-414C-8356-B94DD4692C7C}" type="pres">
      <dgm:prSet presAssocID="{48FEC6F4-C5A8-4A51-A24E-B44373AA44A6}" presName="sibTrans" presStyleCnt="0"/>
      <dgm:spPr/>
    </dgm:pt>
    <dgm:pt modelId="{A8C8DBE1-CE0A-4F61-9377-5029933684C0}" type="pres">
      <dgm:prSet presAssocID="{ADDBFBA3-9A4D-4847-ADE3-E0615AAB6948}" presName="compNode" presStyleCnt="0"/>
      <dgm:spPr/>
    </dgm:pt>
    <dgm:pt modelId="{25B98057-B0C8-4D9F-8C37-2B6D276EDEC8}" type="pres">
      <dgm:prSet presAssocID="{ADDBFBA3-9A4D-4847-ADE3-E0615AAB6948}" presName="iconBgRect" presStyleLbl="bgShp" presStyleIdx="1" presStyleCnt="5"/>
      <dgm:spPr/>
    </dgm:pt>
    <dgm:pt modelId="{DC83FB33-5795-4F47-B44A-B3DA8AF1C5CA}" type="pres">
      <dgm:prSet presAssocID="{ADDBFBA3-9A4D-4847-ADE3-E0615AAB69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7890F5FB-048E-45DD-8C2D-75B9A4F3D30D}" type="pres">
      <dgm:prSet presAssocID="{ADDBFBA3-9A4D-4847-ADE3-E0615AAB6948}" presName="spaceRect" presStyleCnt="0"/>
      <dgm:spPr/>
    </dgm:pt>
    <dgm:pt modelId="{87B1087F-E878-4872-9940-43ED5F4E5A20}" type="pres">
      <dgm:prSet presAssocID="{ADDBFBA3-9A4D-4847-ADE3-E0615AAB6948}" presName="textRect" presStyleLbl="revTx" presStyleIdx="1" presStyleCnt="5">
        <dgm:presLayoutVars>
          <dgm:chMax val="1"/>
          <dgm:chPref val="1"/>
        </dgm:presLayoutVars>
      </dgm:prSet>
      <dgm:spPr/>
    </dgm:pt>
    <dgm:pt modelId="{3ED280B5-1CB3-4B2B-8D04-0A4738457716}" type="pres">
      <dgm:prSet presAssocID="{4EFC39EA-ED16-4D8F-ACFB-9BFC8E218F73}" presName="sibTrans" presStyleCnt="0"/>
      <dgm:spPr/>
    </dgm:pt>
    <dgm:pt modelId="{E7D2445C-6A3D-4F2B-88C9-0208CB18D5F2}" type="pres">
      <dgm:prSet presAssocID="{D7A497A4-FC80-411C-9A2E-6C9B64C38F44}" presName="compNode" presStyleCnt="0"/>
      <dgm:spPr/>
    </dgm:pt>
    <dgm:pt modelId="{CACE3207-0108-4E60-8CE1-74B2DA480998}" type="pres">
      <dgm:prSet presAssocID="{D7A497A4-FC80-411C-9A2E-6C9B64C38F44}" presName="iconBgRect" presStyleLbl="bgShp" presStyleIdx="2" presStyleCnt="5"/>
      <dgm:spPr/>
    </dgm:pt>
    <dgm:pt modelId="{77072EEE-04D9-47FE-BB31-3838E6408285}" type="pres">
      <dgm:prSet presAssocID="{D7A497A4-FC80-411C-9A2E-6C9B64C38F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DD0D4EEA-DC38-44EE-A0D9-EA873E1394DA}" type="pres">
      <dgm:prSet presAssocID="{D7A497A4-FC80-411C-9A2E-6C9B64C38F44}" presName="spaceRect" presStyleCnt="0"/>
      <dgm:spPr/>
    </dgm:pt>
    <dgm:pt modelId="{14073F01-6073-4879-8FC2-28170B50637B}" type="pres">
      <dgm:prSet presAssocID="{D7A497A4-FC80-411C-9A2E-6C9B64C38F44}" presName="textRect" presStyleLbl="revTx" presStyleIdx="2" presStyleCnt="5">
        <dgm:presLayoutVars>
          <dgm:chMax val="1"/>
          <dgm:chPref val="1"/>
        </dgm:presLayoutVars>
      </dgm:prSet>
      <dgm:spPr/>
    </dgm:pt>
    <dgm:pt modelId="{9A375406-C89B-4F77-B98F-86F5742809E7}" type="pres">
      <dgm:prSet presAssocID="{BF575ED5-1876-44C4-A1CC-91D4547B3285}" presName="sibTrans" presStyleCnt="0"/>
      <dgm:spPr/>
    </dgm:pt>
    <dgm:pt modelId="{7760F85E-EB7E-4D7C-85C6-ADDC31BD855F}" type="pres">
      <dgm:prSet presAssocID="{B0CBF3BD-39C7-4A12-8FD5-E97874E84F43}" presName="compNode" presStyleCnt="0"/>
      <dgm:spPr/>
    </dgm:pt>
    <dgm:pt modelId="{C96A3709-15C3-4BAD-B592-0D4011F6D3E9}" type="pres">
      <dgm:prSet presAssocID="{B0CBF3BD-39C7-4A12-8FD5-E97874E84F43}" presName="iconBgRect" presStyleLbl="bgShp" presStyleIdx="3" presStyleCnt="5"/>
      <dgm:spPr/>
    </dgm:pt>
    <dgm:pt modelId="{FBBB690D-5F8E-4F01-86E5-71912E9E8C44}" type="pres">
      <dgm:prSet presAssocID="{B0CBF3BD-39C7-4A12-8FD5-E97874E84F4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58F6401E-31D1-4A59-881A-578F16743F5A}" type="pres">
      <dgm:prSet presAssocID="{B0CBF3BD-39C7-4A12-8FD5-E97874E84F43}" presName="spaceRect" presStyleCnt="0"/>
      <dgm:spPr/>
    </dgm:pt>
    <dgm:pt modelId="{61FBB8D0-8E40-4136-969B-0A5235505F4E}" type="pres">
      <dgm:prSet presAssocID="{B0CBF3BD-39C7-4A12-8FD5-E97874E84F43}" presName="textRect" presStyleLbl="revTx" presStyleIdx="3" presStyleCnt="5">
        <dgm:presLayoutVars>
          <dgm:chMax val="1"/>
          <dgm:chPref val="1"/>
        </dgm:presLayoutVars>
      </dgm:prSet>
      <dgm:spPr/>
    </dgm:pt>
    <dgm:pt modelId="{23D876C9-9695-4B15-B6C9-D106C2B74704}" type="pres">
      <dgm:prSet presAssocID="{89255E92-B1E6-4FCD-A15D-85BCCA232CCB}" presName="sibTrans" presStyleCnt="0"/>
      <dgm:spPr/>
    </dgm:pt>
    <dgm:pt modelId="{AC879926-009E-4F90-9E1D-DF0EACB903EE}" type="pres">
      <dgm:prSet presAssocID="{9AD93BBC-D8F4-4CED-8424-DB82501AD625}" presName="compNode" presStyleCnt="0"/>
      <dgm:spPr/>
    </dgm:pt>
    <dgm:pt modelId="{D31BBD30-B9F9-45FE-A809-382A1AE4235F}" type="pres">
      <dgm:prSet presAssocID="{9AD93BBC-D8F4-4CED-8424-DB82501AD625}" presName="iconBgRect" presStyleLbl="bgShp" presStyleIdx="4" presStyleCnt="5"/>
      <dgm:spPr/>
    </dgm:pt>
    <dgm:pt modelId="{BE55096A-645E-4CE8-B5A3-155EFCCE9C83}" type="pres">
      <dgm:prSet presAssocID="{9AD93BBC-D8F4-4CED-8424-DB82501AD62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BE76E23C-70B9-4C21-8113-92D090BAC468}" type="pres">
      <dgm:prSet presAssocID="{9AD93BBC-D8F4-4CED-8424-DB82501AD625}" presName="spaceRect" presStyleCnt="0"/>
      <dgm:spPr/>
    </dgm:pt>
    <dgm:pt modelId="{86ABD146-8443-496E-BD66-949FCE6486E0}" type="pres">
      <dgm:prSet presAssocID="{9AD93BBC-D8F4-4CED-8424-DB82501AD625}" presName="textRect" presStyleLbl="revTx" presStyleIdx="4" presStyleCnt="5">
        <dgm:presLayoutVars>
          <dgm:chMax val="1"/>
          <dgm:chPref val="1"/>
        </dgm:presLayoutVars>
      </dgm:prSet>
      <dgm:spPr/>
    </dgm:pt>
  </dgm:ptLst>
  <dgm:cxnLst>
    <dgm:cxn modelId="{102FE60C-F7D9-4334-BBE0-169F320C67D4}" srcId="{059168F0-4733-4B62-915F-E19B716D0047}" destId="{9AD93BBC-D8F4-4CED-8424-DB82501AD625}" srcOrd="4" destOrd="0" parTransId="{786F60E0-92F0-4444-8106-49514FC0C214}" sibTransId="{C09F5D16-83C0-4860-ADC0-FDC51A98E8EC}"/>
    <dgm:cxn modelId="{6724951E-74C1-4CEE-A098-DCC09BD6570E}" type="presOf" srcId="{D7A497A4-FC80-411C-9A2E-6C9B64C38F44}" destId="{14073F01-6073-4879-8FC2-28170B50637B}" srcOrd="0" destOrd="0" presId="urn:microsoft.com/office/officeart/2018/5/layout/IconCircleLabelList"/>
    <dgm:cxn modelId="{5699FF2F-85F4-4D6D-AC62-5E5E612BDAB7}" srcId="{059168F0-4733-4B62-915F-E19B716D0047}" destId="{ADDBFBA3-9A4D-4847-ADE3-E0615AAB6948}" srcOrd="1" destOrd="0" parTransId="{C44CA2B8-F168-4664-B465-5C8F3352198B}" sibTransId="{4EFC39EA-ED16-4D8F-ACFB-9BFC8E218F73}"/>
    <dgm:cxn modelId="{0EAB5D37-B01C-4D48-AA79-6E25ACB745D7}" type="presOf" srcId="{6982D2B4-DD0F-407C-A9D8-525A9F355825}" destId="{C93A257F-C939-4E2A-AC56-ACAED2250969}" srcOrd="0" destOrd="0" presId="urn:microsoft.com/office/officeart/2018/5/layout/IconCircleLabelList"/>
    <dgm:cxn modelId="{EBAF446D-84A3-450E-9342-F836B39684E3}" type="presOf" srcId="{9AD93BBC-D8F4-4CED-8424-DB82501AD625}" destId="{86ABD146-8443-496E-BD66-949FCE6486E0}" srcOrd="0" destOrd="0" presId="urn:microsoft.com/office/officeart/2018/5/layout/IconCircleLabelList"/>
    <dgm:cxn modelId="{3F8EF974-95F7-47B2-A055-3977A34A774E}" srcId="{059168F0-4733-4B62-915F-E19B716D0047}" destId="{D7A497A4-FC80-411C-9A2E-6C9B64C38F44}" srcOrd="2" destOrd="0" parTransId="{A8698915-096A-426C-9368-2971F85CD3CA}" sibTransId="{BF575ED5-1876-44C4-A1CC-91D4547B3285}"/>
    <dgm:cxn modelId="{DA30F083-2BF4-472A-9D68-09AB07E4FA68}" srcId="{059168F0-4733-4B62-915F-E19B716D0047}" destId="{B0CBF3BD-39C7-4A12-8FD5-E97874E84F43}" srcOrd="3" destOrd="0" parTransId="{C8F13C6E-881E-41DF-B965-DFEE80BDDAF6}" sibTransId="{89255E92-B1E6-4FCD-A15D-85BCCA232CCB}"/>
    <dgm:cxn modelId="{908D3592-A040-4774-9B3B-60C76BA75295}" type="presOf" srcId="{B0CBF3BD-39C7-4A12-8FD5-E97874E84F43}" destId="{61FBB8D0-8E40-4136-969B-0A5235505F4E}" srcOrd="0" destOrd="0" presId="urn:microsoft.com/office/officeart/2018/5/layout/IconCircleLabelList"/>
    <dgm:cxn modelId="{604D86C9-5289-4C65-AC69-D38D013D856F}" type="presOf" srcId="{059168F0-4733-4B62-915F-E19B716D0047}" destId="{6F0E3571-566B-4846-8A2F-DFE82601952E}" srcOrd="0" destOrd="0" presId="urn:microsoft.com/office/officeart/2018/5/layout/IconCircleLabelList"/>
    <dgm:cxn modelId="{66250BDB-DCD6-4A69-94FC-6C0DF81088FF}" type="presOf" srcId="{ADDBFBA3-9A4D-4847-ADE3-E0615AAB6948}" destId="{87B1087F-E878-4872-9940-43ED5F4E5A20}" srcOrd="0" destOrd="0" presId="urn:microsoft.com/office/officeart/2018/5/layout/IconCircleLabelList"/>
    <dgm:cxn modelId="{B6F998DB-0258-40AC-8F0F-BF03899282F0}" srcId="{059168F0-4733-4B62-915F-E19B716D0047}" destId="{6982D2B4-DD0F-407C-A9D8-525A9F355825}" srcOrd="0" destOrd="0" parTransId="{1701B760-0EC1-4947-B4EA-5CFFE0A2E959}" sibTransId="{48FEC6F4-C5A8-4A51-A24E-B44373AA44A6}"/>
    <dgm:cxn modelId="{0FEAC940-CD58-4FCD-9AC4-00080332B419}" type="presParOf" srcId="{6F0E3571-566B-4846-8A2F-DFE82601952E}" destId="{ADA72327-128A-4AF3-AA96-A4260D1F47CF}" srcOrd="0" destOrd="0" presId="urn:microsoft.com/office/officeart/2018/5/layout/IconCircleLabelList"/>
    <dgm:cxn modelId="{E1E70033-EAC6-488C-AB85-00802ECF35AE}" type="presParOf" srcId="{ADA72327-128A-4AF3-AA96-A4260D1F47CF}" destId="{7E74DB74-FCAA-4957-8DC9-9F1A71D37C29}" srcOrd="0" destOrd="0" presId="urn:microsoft.com/office/officeart/2018/5/layout/IconCircleLabelList"/>
    <dgm:cxn modelId="{EBAAA763-C3DF-483D-B073-639E3CC4B3D3}" type="presParOf" srcId="{ADA72327-128A-4AF3-AA96-A4260D1F47CF}" destId="{C785CFB9-C357-449D-88F8-68467F2A588E}" srcOrd="1" destOrd="0" presId="urn:microsoft.com/office/officeart/2018/5/layout/IconCircleLabelList"/>
    <dgm:cxn modelId="{A77585EB-6946-476A-89A9-C238AFF4EF5B}" type="presParOf" srcId="{ADA72327-128A-4AF3-AA96-A4260D1F47CF}" destId="{98F83866-D202-4E1A-9B02-3DF09A6766B9}" srcOrd="2" destOrd="0" presId="urn:microsoft.com/office/officeart/2018/5/layout/IconCircleLabelList"/>
    <dgm:cxn modelId="{78853824-6F02-47CC-9143-2560EBF532F6}" type="presParOf" srcId="{ADA72327-128A-4AF3-AA96-A4260D1F47CF}" destId="{C93A257F-C939-4E2A-AC56-ACAED2250969}" srcOrd="3" destOrd="0" presId="urn:microsoft.com/office/officeart/2018/5/layout/IconCircleLabelList"/>
    <dgm:cxn modelId="{CCADE384-55A0-44C9-AAAD-8ACD37C18ECF}" type="presParOf" srcId="{6F0E3571-566B-4846-8A2F-DFE82601952E}" destId="{FE8A6EB9-A2CB-414C-8356-B94DD4692C7C}" srcOrd="1" destOrd="0" presId="urn:microsoft.com/office/officeart/2018/5/layout/IconCircleLabelList"/>
    <dgm:cxn modelId="{AFDBF5EC-E4AF-4C20-A868-C58A16074FC1}" type="presParOf" srcId="{6F0E3571-566B-4846-8A2F-DFE82601952E}" destId="{A8C8DBE1-CE0A-4F61-9377-5029933684C0}" srcOrd="2" destOrd="0" presId="urn:microsoft.com/office/officeart/2018/5/layout/IconCircleLabelList"/>
    <dgm:cxn modelId="{9AF4D2AA-77A0-4191-9460-37691E3D39BB}" type="presParOf" srcId="{A8C8DBE1-CE0A-4F61-9377-5029933684C0}" destId="{25B98057-B0C8-4D9F-8C37-2B6D276EDEC8}" srcOrd="0" destOrd="0" presId="urn:microsoft.com/office/officeart/2018/5/layout/IconCircleLabelList"/>
    <dgm:cxn modelId="{6894BCA8-D976-4F46-8BE0-363F09BB405B}" type="presParOf" srcId="{A8C8DBE1-CE0A-4F61-9377-5029933684C0}" destId="{DC83FB33-5795-4F47-B44A-B3DA8AF1C5CA}" srcOrd="1" destOrd="0" presId="urn:microsoft.com/office/officeart/2018/5/layout/IconCircleLabelList"/>
    <dgm:cxn modelId="{AAD32985-5962-4A9E-8620-B0E30317554B}" type="presParOf" srcId="{A8C8DBE1-CE0A-4F61-9377-5029933684C0}" destId="{7890F5FB-048E-45DD-8C2D-75B9A4F3D30D}" srcOrd="2" destOrd="0" presId="urn:microsoft.com/office/officeart/2018/5/layout/IconCircleLabelList"/>
    <dgm:cxn modelId="{2B9746D5-B6C4-4E1E-854D-09F20D361C62}" type="presParOf" srcId="{A8C8DBE1-CE0A-4F61-9377-5029933684C0}" destId="{87B1087F-E878-4872-9940-43ED5F4E5A20}" srcOrd="3" destOrd="0" presId="urn:microsoft.com/office/officeart/2018/5/layout/IconCircleLabelList"/>
    <dgm:cxn modelId="{3E853F0B-49AF-4FA6-82ED-833E59EBD560}" type="presParOf" srcId="{6F0E3571-566B-4846-8A2F-DFE82601952E}" destId="{3ED280B5-1CB3-4B2B-8D04-0A4738457716}" srcOrd="3" destOrd="0" presId="urn:microsoft.com/office/officeart/2018/5/layout/IconCircleLabelList"/>
    <dgm:cxn modelId="{A8903D75-4129-4282-B10F-59BBFF1821AD}" type="presParOf" srcId="{6F0E3571-566B-4846-8A2F-DFE82601952E}" destId="{E7D2445C-6A3D-4F2B-88C9-0208CB18D5F2}" srcOrd="4" destOrd="0" presId="urn:microsoft.com/office/officeart/2018/5/layout/IconCircleLabelList"/>
    <dgm:cxn modelId="{E9624399-2F5C-42F3-8C69-D662ACBCB7CD}" type="presParOf" srcId="{E7D2445C-6A3D-4F2B-88C9-0208CB18D5F2}" destId="{CACE3207-0108-4E60-8CE1-74B2DA480998}" srcOrd="0" destOrd="0" presId="urn:microsoft.com/office/officeart/2018/5/layout/IconCircleLabelList"/>
    <dgm:cxn modelId="{1EAE25B3-EA9B-46DD-8C01-A30901625964}" type="presParOf" srcId="{E7D2445C-6A3D-4F2B-88C9-0208CB18D5F2}" destId="{77072EEE-04D9-47FE-BB31-3838E6408285}" srcOrd="1" destOrd="0" presId="urn:microsoft.com/office/officeart/2018/5/layout/IconCircleLabelList"/>
    <dgm:cxn modelId="{1E1FD3D3-C29F-4C1F-BC5D-94215597CD77}" type="presParOf" srcId="{E7D2445C-6A3D-4F2B-88C9-0208CB18D5F2}" destId="{DD0D4EEA-DC38-44EE-A0D9-EA873E1394DA}" srcOrd="2" destOrd="0" presId="urn:microsoft.com/office/officeart/2018/5/layout/IconCircleLabelList"/>
    <dgm:cxn modelId="{3CCF17A6-3CDC-49DE-804F-A7EF1706AAF0}" type="presParOf" srcId="{E7D2445C-6A3D-4F2B-88C9-0208CB18D5F2}" destId="{14073F01-6073-4879-8FC2-28170B50637B}" srcOrd="3" destOrd="0" presId="urn:microsoft.com/office/officeart/2018/5/layout/IconCircleLabelList"/>
    <dgm:cxn modelId="{B1C2DDD5-8C28-42D5-9268-50FBB3ED56C0}" type="presParOf" srcId="{6F0E3571-566B-4846-8A2F-DFE82601952E}" destId="{9A375406-C89B-4F77-B98F-86F5742809E7}" srcOrd="5" destOrd="0" presId="urn:microsoft.com/office/officeart/2018/5/layout/IconCircleLabelList"/>
    <dgm:cxn modelId="{513C01D2-A307-4F47-976A-286D597B92DE}" type="presParOf" srcId="{6F0E3571-566B-4846-8A2F-DFE82601952E}" destId="{7760F85E-EB7E-4D7C-85C6-ADDC31BD855F}" srcOrd="6" destOrd="0" presId="urn:microsoft.com/office/officeart/2018/5/layout/IconCircleLabelList"/>
    <dgm:cxn modelId="{11A5BF5F-35D5-48B6-8297-BA3DD4A65315}" type="presParOf" srcId="{7760F85E-EB7E-4D7C-85C6-ADDC31BD855F}" destId="{C96A3709-15C3-4BAD-B592-0D4011F6D3E9}" srcOrd="0" destOrd="0" presId="urn:microsoft.com/office/officeart/2018/5/layout/IconCircleLabelList"/>
    <dgm:cxn modelId="{9E608237-D609-4CF3-ACE8-56A6B4E2315C}" type="presParOf" srcId="{7760F85E-EB7E-4D7C-85C6-ADDC31BD855F}" destId="{FBBB690D-5F8E-4F01-86E5-71912E9E8C44}" srcOrd="1" destOrd="0" presId="urn:microsoft.com/office/officeart/2018/5/layout/IconCircleLabelList"/>
    <dgm:cxn modelId="{C1B5FDE2-0B15-412E-84F9-1A4868C563A2}" type="presParOf" srcId="{7760F85E-EB7E-4D7C-85C6-ADDC31BD855F}" destId="{58F6401E-31D1-4A59-881A-578F16743F5A}" srcOrd="2" destOrd="0" presId="urn:microsoft.com/office/officeart/2018/5/layout/IconCircleLabelList"/>
    <dgm:cxn modelId="{79CB369A-0BD4-47D5-9C6E-5514549C9D70}" type="presParOf" srcId="{7760F85E-EB7E-4D7C-85C6-ADDC31BD855F}" destId="{61FBB8D0-8E40-4136-969B-0A5235505F4E}" srcOrd="3" destOrd="0" presId="urn:microsoft.com/office/officeart/2018/5/layout/IconCircleLabelList"/>
    <dgm:cxn modelId="{D5309F5D-FA22-4D9F-955C-C7414EA33ACD}" type="presParOf" srcId="{6F0E3571-566B-4846-8A2F-DFE82601952E}" destId="{23D876C9-9695-4B15-B6C9-D106C2B74704}" srcOrd="7" destOrd="0" presId="urn:microsoft.com/office/officeart/2018/5/layout/IconCircleLabelList"/>
    <dgm:cxn modelId="{BDEBA638-D8A7-40CC-9FC9-11D4E1035777}" type="presParOf" srcId="{6F0E3571-566B-4846-8A2F-DFE82601952E}" destId="{AC879926-009E-4F90-9E1D-DF0EACB903EE}" srcOrd="8" destOrd="0" presId="urn:microsoft.com/office/officeart/2018/5/layout/IconCircleLabelList"/>
    <dgm:cxn modelId="{641399A8-A23D-4E1D-9937-38A152806886}" type="presParOf" srcId="{AC879926-009E-4F90-9E1D-DF0EACB903EE}" destId="{D31BBD30-B9F9-45FE-A809-382A1AE4235F}" srcOrd="0" destOrd="0" presId="urn:microsoft.com/office/officeart/2018/5/layout/IconCircleLabelList"/>
    <dgm:cxn modelId="{E7FB6B42-8D8B-4BA0-9BC0-D91FE06DF7D9}" type="presParOf" srcId="{AC879926-009E-4F90-9E1D-DF0EACB903EE}" destId="{BE55096A-645E-4CE8-B5A3-155EFCCE9C83}" srcOrd="1" destOrd="0" presId="urn:microsoft.com/office/officeart/2018/5/layout/IconCircleLabelList"/>
    <dgm:cxn modelId="{160C5B91-C170-49D5-BBD1-C9117AFF29B3}" type="presParOf" srcId="{AC879926-009E-4F90-9E1D-DF0EACB903EE}" destId="{BE76E23C-70B9-4C21-8113-92D090BAC468}" srcOrd="2" destOrd="0" presId="urn:microsoft.com/office/officeart/2018/5/layout/IconCircleLabelList"/>
    <dgm:cxn modelId="{CD9E8871-B0DC-4182-9D0A-8D3BB2409D3B}" type="presParOf" srcId="{AC879926-009E-4F90-9E1D-DF0EACB903EE}" destId="{86ABD146-8443-496E-BD66-949FCE6486E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4DB74-FCAA-4957-8DC9-9F1A71D37C29}">
      <dsp:nvSpPr>
        <dsp:cNvPr id="0" name=""/>
        <dsp:cNvSpPr/>
      </dsp:nvSpPr>
      <dsp:spPr>
        <a:xfrm>
          <a:off x="277517" y="446408"/>
          <a:ext cx="867462" cy="867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85CFB9-C357-449D-88F8-68467F2A588E}">
      <dsp:nvSpPr>
        <dsp:cNvPr id="0" name=""/>
        <dsp:cNvSpPr/>
      </dsp:nvSpPr>
      <dsp:spPr>
        <a:xfrm>
          <a:off x="462386" y="631277"/>
          <a:ext cx="497724" cy="497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3A257F-C939-4E2A-AC56-ACAED2250969}">
      <dsp:nvSpPr>
        <dsp:cNvPr id="0" name=""/>
        <dsp:cNvSpPr/>
      </dsp:nvSpPr>
      <dsp:spPr>
        <a:xfrm>
          <a:off x="213" y="1584064"/>
          <a:ext cx="1422070" cy="90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solidFill>
                <a:srgbClr val="000000"/>
              </a:solidFill>
              <a:latin typeface="Anaheim" panose="02000503000000000000" pitchFamily="2" charset="0"/>
            </a:rPr>
            <a:t>The integrated SNMP network management system platform analyses the data by actively collects network information from network devices.</a:t>
          </a:r>
        </a:p>
      </dsp:txBody>
      <dsp:txXfrm>
        <a:off x="213" y="1584064"/>
        <a:ext cx="1422070" cy="903063"/>
      </dsp:txXfrm>
    </dsp:sp>
    <dsp:sp modelId="{25B98057-B0C8-4D9F-8C37-2B6D276EDEC8}">
      <dsp:nvSpPr>
        <dsp:cNvPr id="0" name=""/>
        <dsp:cNvSpPr/>
      </dsp:nvSpPr>
      <dsp:spPr>
        <a:xfrm>
          <a:off x="1948449" y="446408"/>
          <a:ext cx="867462" cy="867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3FB33-5795-4F47-B44A-B3DA8AF1C5CA}">
      <dsp:nvSpPr>
        <dsp:cNvPr id="0" name=""/>
        <dsp:cNvSpPr/>
      </dsp:nvSpPr>
      <dsp:spPr>
        <a:xfrm>
          <a:off x="2133319" y="631277"/>
          <a:ext cx="497724" cy="497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B1087F-E878-4872-9940-43ED5F4E5A20}">
      <dsp:nvSpPr>
        <dsp:cNvPr id="0" name=""/>
        <dsp:cNvSpPr/>
      </dsp:nvSpPr>
      <dsp:spPr>
        <a:xfrm>
          <a:off x="1671146" y="1584064"/>
          <a:ext cx="1422070" cy="90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solidFill>
                <a:srgbClr val="000000"/>
              </a:solidFill>
              <a:latin typeface="Anaheim" panose="02000503000000000000" pitchFamily="2" charset="0"/>
            </a:rPr>
            <a:t>It leverages SNMP to give a complete view of a network.</a:t>
          </a:r>
        </a:p>
      </dsp:txBody>
      <dsp:txXfrm>
        <a:off x="1671146" y="1584064"/>
        <a:ext cx="1422070" cy="903063"/>
      </dsp:txXfrm>
    </dsp:sp>
    <dsp:sp modelId="{CACE3207-0108-4E60-8CE1-74B2DA480998}">
      <dsp:nvSpPr>
        <dsp:cNvPr id="0" name=""/>
        <dsp:cNvSpPr/>
      </dsp:nvSpPr>
      <dsp:spPr>
        <a:xfrm>
          <a:off x="3619382" y="446408"/>
          <a:ext cx="867462" cy="867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72EEE-04D9-47FE-BB31-3838E6408285}">
      <dsp:nvSpPr>
        <dsp:cNvPr id="0" name=""/>
        <dsp:cNvSpPr/>
      </dsp:nvSpPr>
      <dsp:spPr>
        <a:xfrm>
          <a:off x="3804251" y="631277"/>
          <a:ext cx="497724" cy="497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073F01-6073-4879-8FC2-28170B50637B}">
      <dsp:nvSpPr>
        <dsp:cNvPr id="0" name=""/>
        <dsp:cNvSpPr/>
      </dsp:nvSpPr>
      <dsp:spPr>
        <a:xfrm>
          <a:off x="3342078" y="1584064"/>
          <a:ext cx="1422070" cy="90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solidFill>
                <a:srgbClr val="000000"/>
              </a:solidFill>
              <a:latin typeface="Anaheim" panose="02000503000000000000" pitchFamily="2" charset="0"/>
            </a:rPr>
            <a:t>Integrated SNMP network management systems provide alerts based on real-time monitoring and reporting and any of the monitored performance characteristics.</a:t>
          </a:r>
        </a:p>
      </dsp:txBody>
      <dsp:txXfrm>
        <a:off x="3342078" y="1584064"/>
        <a:ext cx="1422070" cy="903063"/>
      </dsp:txXfrm>
    </dsp:sp>
    <dsp:sp modelId="{C96A3709-15C3-4BAD-B592-0D4011F6D3E9}">
      <dsp:nvSpPr>
        <dsp:cNvPr id="0" name=""/>
        <dsp:cNvSpPr/>
      </dsp:nvSpPr>
      <dsp:spPr>
        <a:xfrm>
          <a:off x="5290315" y="446408"/>
          <a:ext cx="867462" cy="867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B690D-5F8E-4F01-86E5-71912E9E8C44}">
      <dsp:nvSpPr>
        <dsp:cNvPr id="0" name=""/>
        <dsp:cNvSpPr/>
      </dsp:nvSpPr>
      <dsp:spPr>
        <a:xfrm>
          <a:off x="5475184" y="631277"/>
          <a:ext cx="497724" cy="4977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FBB8D0-8E40-4136-969B-0A5235505F4E}">
      <dsp:nvSpPr>
        <dsp:cNvPr id="0" name=""/>
        <dsp:cNvSpPr/>
      </dsp:nvSpPr>
      <dsp:spPr>
        <a:xfrm>
          <a:off x="5013011" y="1584064"/>
          <a:ext cx="1422070" cy="90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solidFill>
                <a:srgbClr val="000000"/>
              </a:solidFill>
              <a:latin typeface="Anaheim" panose="02000503000000000000" pitchFamily="2" charset="0"/>
            </a:rPr>
            <a:t>Most integrated platforms provide graphic reporting, administration of networks and monitoring id.</a:t>
          </a:r>
        </a:p>
      </dsp:txBody>
      <dsp:txXfrm>
        <a:off x="5013011" y="1584064"/>
        <a:ext cx="1422070" cy="903063"/>
      </dsp:txXfrm>
    </dsp:sp>
    <dsp:sp modelId="{D31BBD30-B9F9-45FE-A809-382A1AE4235F}">
      <dsp:nvSpPr>
        <dsp:cNvPr id="0" name=""/>
        <dsp:cNvSpPr/>
      </dsp:nvSpPr>
      <dsp:spPr>
        <a:xfrm>
          <a:off x="6961247" y="446408"/>
          <a:ext cx="867462" cy="867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55096A-645E-4CE8-B5A3-155EFCCE9C83}">
      <dsp:nvSpPr>
        <dsp:cNvPr id="0" name=""/>
        <dsp:cNvSpPr/>
      </dsp:nvSpPr>
      <dsp:spPr>
        <a:xfrm>
          <a:off x="7146116" y="631277"/>
          <a:ext cx="497724" cy="4977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ABD146-8443-496E-BD66-949FCE6486E0}">
      <dsp:nvSpPr>
        <dsp:cNvPr id="0" name=""/>
        <dsp:cNvSpPr/>
      </dsp:nvSpPr>
      <dsp:spPr>
        <a:xfrm>
          <a:off x="6683944" y="1584064"/>
          <a:ext cx="1422070" cy="90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solidFill>
                <a:srgbClr val="000000"/>
              </a:solidFill>
              <a:latin typeface="Anaheim" panose="02000503000000000000" pitchFamily="2" charset="0"/>
            </a:rPr>
            <a:t>The typical performance characteristics are bandwidth utilization, response time, throughput, error rates, CPU load and memory utilization of network equipment and servers. </a:t>
          </a:r>
        </a:p>
      </dsp:txBody>
      <dsp:txXfrm>
        <a:off x="6683944" y="1584064"/>
        <a:ext cx="1422070" cy="90306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6202a3cc35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6202a3cc35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3495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6202a3cc35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6202a3cc35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413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0575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777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4283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042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1927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871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0313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7895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202a3cc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202a3c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63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3751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6623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8750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6082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7707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7212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5635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0964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5904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505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50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380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3170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03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6" name="Google Shape;106;p16"/>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7" name="Google Shape;107;p16"/>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8" name="Google Shape;108;p16"/>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16"/>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6"/>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9"/>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4" name="Google Shape;124;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5" name="Google Shape;125;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lang="en"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900">
                <a:solidFill>
                  <a:srgbClr val="434343"/>
                </a:solidFill>
                <a:latin typeface="Anaheim"/>
                <a:ea typeface="Anaheim"/>
                <a:cs typeface="Anaheim"/>
                <a:sym typeface="Anaheim"/>
              </a:rPr>
              <a:t>, including icons by </a:t>
            </a:r>
            <a:r>
              <a:rPr lang="en"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900">
                <a:solidFill>
                  <a:srgbClr val="434343"/>
                </a:solidFill>
                <a:latin typeface="Anaheim"/>
                <a:ea typeface="Anaheim"/>
                <a:cs typeface="Anaheim"/>
                <a:sym typeface="Anaheim"/>
              </a:rPr>
              <a:t>, and infographics &amp; images by </a:t>
            </a:r>
            <a:r>
              <a:rPr lang="en"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900" b="1">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lang="en" sz="900" b="1">
                <a:solidFill>
                  <a:srgbClr val="434343"/>
                </a:solidFill>
                <a:latin typeface="Anaheim"/>
                <a:ea typeface="Anaheim"/>
                <a:cs typeface="Anaheim"/>
                <a:sym typeface="Anaheim"/>
              </a:rPr>
              <a:t> </a:t>
            </a:r>
            <a:r>
              <a:rPr lang="en" sz="900" b="1">
                <a:solidFill>
                  <a:srgbClr val="434343"/>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Stories</a:t>
            </a:r>
            <a:endParaRPr sz="700" b="1" dirty="0">
              <a:solidFill>
                <a:srgbClr val="434343"/>
              </a:solidFill>
              <a:latin typeface="Anaheim"/>
              <a:ea typeface="Anaheim"/>
              <a:cs typeface="Anaheim"/>
              <a:sym typeface="Anahe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65207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AFB3-7A2B-408A-897A-1EA2FCB22A3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872BE856-334D-4DDE-B598-39A24460239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104B38-775D-496A-9082-6DAD4C96E314}"/>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5" name="Footer Placeholder 4">
            <a:extLst>
              <a:ext uri="{FF2B5EF4-FFF2-40B4-BE49-F238E27FC236}">
                <a16:creationId xmlns:a16="http://schemas.microsoft.com/office/drawing/2014/main" id="{E5F72271-620D-4842-A1D8-3308DB0BE7E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2350A3C-9539-416E-BE6C-C24C3350C798}"/>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1972019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8661-9A28-48AB-8BA1-D9851FAF15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6CA7A6-7C76-41C5-8577-6621026FE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6B14C2-607B-48A5-B690-A311B32C9AE6}"/>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5" name="Footer Placeholder 4">
            <a:extLst>
              <a:ext uri="{FF2B5EF4-FFF2-40B4-BE49-F238E27FC236}">
                <a16:creationId xmlns:a16="http://schemas.microsoft.com/office/drawing/2014/main" id="{F36E2BE6-2BBC-4E7F-884D-1B54ACF50F4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1C281E-4EC0-4A94-99C4-B4BFECAE6C8B}"/>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3357954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AC4D-832A-49FC-8D0E-1369C93B280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64113A-FFE8-473A-99AD-8DC0F9C2661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3EDC-EFE6-44DC-B1F7-72A7A3F6A3A5}"/>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5" name="Footer Placeholder 4">
            <a:extLst>
              <a:ext uri="{FF2B5EF4-FFF2-40B4-BE49-F238E27FC236}">
                <a16:creationId xmlns:a16="http://schemas.microsoft.com/office/drawing/2014/main" id="{7C5478CA-802D-4F3D-A42D-B93535A986C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D17FE42-0039-49A4-8627-1F8436AE695B}"/>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3112808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C170-B4A4-473C-B469-0429A1E850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FB4BCC-C7CC-45E3-B216-6DA4EF73202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9D3430-D4F8-476E-A3EC-C661BA2786B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1D1C26-8899-459B-A10D-275EB819B50D}"/>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6" name="Footer Placeholder 5">
            <a:extLst>
              <a:ext uri="{FF2B5EF4-FFF2-40B4-BE49-F238E27FC236}">
                <a16:creationId xmlns:a16="http://schemas.microsoft.com/office/drawing/2014/main" id="{48AC39A6-9352-4149-9DEE-6EA0D6CE6CD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CBB2F85-BB82-4D68-928C-BBA87E716FFB}"/>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10740606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632E-9F85-44C0-AB77-DB54BFA60523}"/>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4FBA90-971F-4359-A461-C2370510EC9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81B75F9-596A-465F-8BB4-281DD10545B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5222E1-DDD9-4515-AE8F-1E837919706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30A33C5-F9B7-46CD-9C75-63689C60B0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77061F-2A9E-4237-9FB7-E0C1C1EF9899}"/>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8" name="Footer Placeholder 7">
            <a:extLst>
              <a:ext uri="{FF2B5EF4-FFF2-40B4-BE49-F238E27FC236}">
                <a16:creationId xmlns:a16="http://schemas.microsoft.com/office/drawing/2014/main" id="{F0AAB45D-1F56-4120-8D9E-AED1AEDE1D7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202B1B6-12CD-4564-84A2-9B32E3A4093D}"/>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315985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E2CD-FF00-49E6-BD0F-030EB8F0E7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474FBA-A342-4BCB-A57B-A946007F8170}"/>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4" name="Footer Placeholder 3">
            <a:extLst>
              <a:ext uri="{FF2B5EF4-FFF2-40B4-BE49-F238E27FC236}">
                <a16:creationId xmlns:a16="http://schemas.microsoft.com/office/drawing/2014/main" id="{24292E62-23BD-4031-92F2-96C0E5066E7A}"/>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D88B7C5-CCAA-48EF-92C9-147A7A01FD20}"/>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35816073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1FA615-4DD3-4EC4-A633-C6E94343119F}"/>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3" name="Footer Placeholder 2">
            <a:extLst>
              <a:ext uri="{FF2B5EF4-FFF2-40B4-BE49-F238E27FC236}">
                <a16:creationId xmlns:a16="http://schemas.microsoft.com/office/drawing/2014/main" id="{7EE6E984-B55F-42ED-924B-FF8DEE1231A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3BF9531-2031-4821-A792-1A505E435A55}"/>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3999309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964D-39FC-4E79-9BF9-4CC3E7CBE5B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BD408-42BE-4FF5-9372-67A8141FBE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EC5D017-87F6-4FCF-9E33-6DDE7851FF0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6FC2933-EAF9-450C-9C10-2067EEE130C1}"/>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6" name="Footer Placeholder 5">
            <a:extLst>
              <a:ext uri="{FF2B5EF4-FFF2-40B4-BE49-F238E27FC236}">
                <a16:creationId xmlns:a16="http://schemas.microsoft.com/office/drawing/2014/main" id="{D1362DA5-7ED6-4785-AE77-0F6644BE5D6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C9CC140-CB0D-454D-AA18-652B498FB512}"/>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710628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A64F-8D1F-4DEE-9CC0-26289F4D8CC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6EC61B-9E8D-489B-8B97-C9E4180A1CA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420A7EEC-72D6-4726-ACCE-F3293437F99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4D37B3-D3DE-4D39-83A6-8C1241E883AF}"/>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6" name="Footer Placeholder 5">
            <a:extLst>
              <a:ext uri="{FF2B5EF4-FFF2-40B4-BE49-F238E27FC236}">
                <a16:creationId xmlns:a16="http://schemas.microsoft.com/office/drawing/2014/main" id="{AB0DF811-80CB-4168-B5C9-E8A386EEE79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63A74DD-1D17-44AB-BD86-4612D9C9E98E}"/>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944731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5BE1-1149-446A-84A5-C6DE1046E0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B40ECE-5702-4810-99AD-E6A13636D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F3B686-9BA2-45F1-8C16-1FF1DDF6C759}"/>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5" name="Footer Placeholder 4">
            <a:extLst>
              <a:ext uri="{FF2B5EF4-FFF2-40B4-BE49-F238E27FC236}">
                <a16:creationId xmlns:a16="http://schemas.microsoft.com/office/drawing/2014/main" id="{35CCE608-1CB7-4937-9C45-4A18E7343CF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F82EFA9-F6D9-43C0-B663-7B1A73AF470D}"/>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1191323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C8AC0A-DFD0-4A51-A801-BA227E4E788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801373-F6AC-4958-ABFD-B4C220E96FE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7D1D3-6405-4B9F-A0B7-95EFBB502229}"/>
              </a:ext>
            </a:extLst>
          </p:cNvPr>
          <p:cNvSpPr>
            <a:spLocks noGrp="1"/>
          </p:cNvSpPr>
          <p:nvPr>
            <p:ph type="dt" sz="half" idx="10"/>
          </p:nvPr>
        </p:nvSpPr>
        <p:spPr/>
        <p:txBody>
          <a:bodyPr/>
          <a:lstStyle/>
          <a:p>
            <a:fld id="{5BBA5534-E66B-42F4-9B36-A4D598C4DD1A}" type="datetimeFigureOut">
              <a:rPr lang="en-IN" smtClean="0"/>
              <a:t>15/10/20</a:t>
            </a:fld>
            <a:endParaRPr lang="en-IN" dirty="0"/>
          </a:p>
        </p:txBody>
      </p:sp>
      <p:sp>
        <p:nvSpPr>
          <p:cNvPr id="5" name="Footer Placeholder 4">
            <a:extLst>
              <a:ext uri="{FF2B5EF4-FFF2-40B4-BE49-F238E27FC236}">
                <a16:creationId xmlns:a16="http://schemas.microsoft.com/office/drawing/2014/main" id="{13C8ACE9-E202-4D09-859F-9C6390CDC93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56C4290-7DE5-40F3-BCE6-9A1CAEF0A794}"/>
              </a:ext>
            </a:extLst>
          </p:cNvPr>
          <p:cNvSpPr>
            <a:spLocks noGrp="1"/>
          </p:cNvSpPr>
          <p:nvPr>
            <p:ph type="sldNum" sz="quarter" idx="12"/>
          </p:nvPr>
        </p:nvSpPr>
        <p:spPr/>
        <p:txBody>
          <a:bodyPr/>
          <a:lstStyle/>
          <a:p>
            <a:fld id="{FA213B84-0DE0-46B8-A546-6946ECF3E1E9}" type="slidenum">
              <a:rPr lang="en-IN" smtClean="0"/>
              <a:t>‹#›</a:t>
            </a:fld>
            <a:endParaRPr lang="en-IN" dirty="0"/>
          </a:p>
        </p:txBody>
      </p:sp>
    </p:spTree>
    <p:extLst>
      <p:ext uri="{BB962C8B-B14F-4D97-AF65-F5344CB8AC3E}">
        <p14:creationId xmlns:p14="http://schemas.microsoft.com/office/powerpoint/2010/main" val="184284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60" r:id="rId8"/>
    <p:sldLayoutId id="2147483661" r:id="rId9"/>
    <p:sldLayoutId id="2147483662" r:id="rId10"/>
    <p:sldLayoutId id="2147483663" r:id="rId11"/>
    <p:sldLayoutId id="2147483665" r:id="rId12"/>
    <p:sldLayoutId id="2147483666" r:id="rId13"/>
    <p:sldLayoutId id="214748368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150B2D-2580-4A2E-9EB3-19F9D945169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BB04B6-3CB3-4B0D-8DA8-4CAB47F0F1A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6FA969-7A46-42C7-9844-D1671828124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BA5534-E66B-42F4-9B36-A4D598C4DD1A}" type="datetimeFigureOut">
              <a:rPr lang="en-IN" smtClean="0"/>
              <a:t>15/10/20</a:t>
            </a:fld>
            <a:endParaRPr lang="en-IN" dirty="0"/>
          </a:p>
        </p:txBody>
      </p:sp>
      <p:sp>
        <p:nvSpPr>
          <p:cNvPr id="5" name="Footer Placeholder 4">
            <a:extLst>
              <a:ext uri="{FF2B5EF4-FFF2-40B4-BE49-F238E27FC236}">
                <a16:creationId xmlns:a16="http://schemas.microsoft.com/office/drawing/2014/main" id="{265EF646-3E81-4639-BD7B-C706011BD1F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9FC1694-ED93-41CC-B0E8-9859DDCF128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A213B84-0DE0-46B8-A546-6946ECF3E1E9}" type="slidenum">
              <a:rPr lang="en-IN" smtClean="0"/>
              <a:t>‹#›</a:t>
            </a:fld>
            <a:endParaRPr lang="en-IN" dirty="0"/>
          </a:p>
        </p:txBody>
      </p:sp>
    </p:spTree>
    <p:extLst>
      <p:ext uri="{BB962C8B-B14F-4D97-AF65-F5344CB8AC3E}">
        <p14:creationId xmlns:p14="http://schemas.microsoft.com/office/powerpoint/2010/main" val="296448543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Google Shape;140;p26"/>
          <p:cNvSpPr/>
          <p:nvPr/>
        </p:nvSpPr>
        <p:spPr>
          <a:xfrm>
            <a:off x="5057925" y="1382750"/>
            <a:ext cx="3029400" cy="2370300"/>
          </a:xfrm>
          <a:prstGeom prst="roundRect">
            <a:avLst>
              <a:gd name="adj" fmla="val 14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5" name="Google Shape;165;p26"/>
          <p:cNvSpPr txBox="1">
            <a:spLocks noGrp="1"/>
          </p:cNvSpPr>
          <p:nvPr>
            <p:ph type="subTitle" idx="1"/>
          </p:nvPr>
        </p:nvSpPr>
        <p:spPr>
          <a:xfrm>
            <a:off x="347098" y="3299563"/>
            <a:ext cx="3812602"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SMTP PROTOCOL: RESEARCH PAPER PRESENTATION</a:t>
            </a:r>
          </a:p>
        </p:txBody>
      </p:sp>
      <p:sp>
        <p:nvSpPr>
          <p:cNvPr id="166" name="Google Shape;166;p26"/>
          <p:cNvSpPr txBox="1">
            <a:spLocks noGrp="1"/>
          </p:cNvSpPr>
          <p:nvPr>
            <p:ph type="ctrTitle"/>
          </p:nvPr>
        </p:nvSpPr>
        <p:spPr>
          <a:xfrm>
            <a:off x="336375" y="1732291"/>
            <a:ext cx="3745025" cy="17377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Computer</a:t>
            </a:r>
            <a:br>
              <a:rPr lang="en-GB" dirty="0"/>
            </a:br>
            <a:r>
              <a:rPr lang="en-GB" dirty="0"/>
              <a:t>Networking</a:t>
            </a:r>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2" name="Google Shape;172;p26"/>
          <p:cNvGrpSpPr/>
          <p:nvPr/>
        </p:nvGrpSpPr>
        <p:grpSpPr>
          <a:xfrm>
            <a:off x="8071692" y="3374463"/>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26"/>
          <p:cNvSpPr/>
          <p:nvPr/>
        </p:nvSpPr>
        <p:spPr>
          <a:xfrm>
            <a:off x="3703893" y="28927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5184060-3164-45E9-AEB8-79F23A9C1361}"/>
              </a:ext>
            </a:extLst>
          </p:cNvPr>
          <p:cNvSpPr>
            <a:spLocks noGrp="1"/>
          </p:cNvSpPr>
          <p:nvPr>
            <p:ph type="ctrTitle"/>
          </p:nvPr>
        </p:nvSpPr>
        <p:spPr>
          <a:xfrm>
            <a:off x="2237395" y="1244991"/>
            <a:ext cx="4669200" cy="694256"/>
          </a:xfrm>
        </p:spPr>
        <p:txBody>
          <a:bodyPr/>
          <a:lstStyle/>
          <a:p>
            <a:r>
              <a:rPr lang="en-US" sz="3200" dirty="0"/>
              <a:t>DNS CACHING</a:t>
            </a:r>
            <a:endParaRPr lang="en-CH" sz="3200" dirty="0"/>
          </a:p>
        </p:txBody>
      </p:sp>
      <p:sp>
        <p:nvSpPr>
          <p:cNvPr id="12" name="Subtitle 11">
            <a:extLst>
              <a:ext uri="{FF2B5EF4-FFF2-40B4-BE49-F238E27FC236}">
                <a16:creationId xmlns:a16="http://schemas.microsoft.com/office/drawing/2014/main" id="{0D6C9871-5AB1-484D-9F6B-80CE7CA52D1D}"/>
              </a:ext>
            </a:extLst>
          </p:cNvPr>
          <p:cNvSpPr>
            <a:spLocks noGrp="1"/>
          </p:cNvSpPr>
          <p:nvPr>
            <p:ph type="subTitle" idx="1"/>
          </p:nvPr>
        </p:nvSpPr>
        <p:spPr>
          <a:xfrm>
            <a:off x="2430510" y="1939247"/>
            <a:ext cx="4282970" cy="1577675"/>
          </a:xfrm>
        </p:spPr>
        <p:txBody>
          <a:bodyPr/>
          <a:lstStyle/>
          <a:p>
            <a:pPr marL="0" algn="just"/>
            <a:r>
              <a:rPr lang="en-CH" sz="1400" dirty="0">
                <a:effectLst/>
                <a:latin typeface="Anaheim" panose="020B0604020202020204" charset="0"/>
                <a:ea typeface="Calibri" panose="020F0502020204030204" pitchFamily="34" charset="0"/>
                <a:cs typeface="Times New Roman" panose="02020603050405020304" pitchFamily="18" charset="0"/>
              </a:rPr>
              <a:t>To get around this problem, DNS information is shared among many servers. But information for sites visited recently is also cached locally on client computers</a:t>
            </a:r>
            <a:r>
              <a:rPr lang="en-US" sz="1400" dirty="0">
                <a:effectLst/>
                <a:latin typeface="Anaheim" panose="020B0604020202020204" charset="0"/>
                <a:ea typeface="Calibri" panose="020F0502020204030204" pitchFamily="34" charset="0"/>
                <a:cs typeface="Times New Roman" panose="02020603050405020304" pitchFamily="18" charset="0"/>
              </a:rPr>
              <a:t>. </a:t>
            </a:r>
            <a:r>
              <a:rPr lang="en-CH" sz="1400" dirty="0">
                <a:effectLst/>
                <a:latin typeface="Anaheim" panose="020B0604020202020204" charset="0"/>
                <a:ea typeface="Calibri" panose="020F0502020204030204" pitchFamily="34" charset="0"/>
                <a:cs typeface="Times New Roman" panose="02020603050405020304" pitchFamily="18" charset="0"/>
              </a:rPr>
              <a:t>Additional caching can occur on the routers used to connect clients to the internet, as well as on the servers of the user’s Internet Service Provider. </a:t>
            </a:r>
          </a:p>
          <a:p>
            <a:endParaRPr lang="en-CH" dirty="0"/>
          </a:p>
        </p:txBody>
      </p:sp>
    </p:spTree>
    <p:extLst>
      <p:ext uri="{BB962C8B-B14F-4D97-AF65-F5344CB8AC3E}">
        <p14:creationId xmlns:p14="http://schemas.microsoft.com/office/powerpoint/2010/main" val="3269710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886045" y="1644502"/>
            <a:ext cx="1807536" cy="9272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53A7D5"/>
                </a:solidFill>
              </a:rPr>
              <a:t>HTTP</a:t>
            </a:r>
          </a:p>
        </p:txBody>
      </p:sp>
      <p:sp>
        <p:nvSpPr>
          <p:cNvPr id="5" name="TextBox 4">
            <a:extLst>
              <a:ext uri="{FF2B5EF4-FFF2-40B4-BE49-F238E27FC236}">
                <a16:creationId xmlns:a16="http://schemas.microsoft.com/office/drawing/2014/main" id="{FA8C9BB9-D3EB-4346-8AEE-4BE46A6D7BB5}"/>
              </a:ext>
            </a:extLst>
          </p:cNvPr>
          <p:cNvSpPr txBox="1"/>
          <p:nvPr/>
        </p:nvSpPr>
        <p:spPr>
          <a:xfrm>
            <a:off x="567069" y="2571750"/>
            <a:ext cx="1807535" cy="1384995"/>
          </a:xfrm>
          <a:prstGeom prst="rect">
            <a:avLst/>
          </a:prstGeom>
          <a:noFill/>
        </p:spPr>
        <p:txBody>
          <a:bodyPr wrap="square" rtlCol="0">
            <a:spAutoFit/>
          </a:bodyPr>
          <a:lstStyle/>
          <a:p>
            <a:pPr algn="r"/>
            <a:r>
              <a:rPr lang="en-GB" sz="2800" dirty="0">
                <a:latin typeface="Anaheim" panose="02000503000000000000" pitchFamily="2" charset="0"/>
              </a:rPr>
              <a:t>Hypertext transfer protocol</a:t>
            </a:r>
          </a:p>
        </p:txBody>
      </p:sp>
      <p:pic>
        <p:nvPicPr>
          <p:cNvPr id="6" name="Picture 5">
            <a:extLst>
              <a:ext uri="{FF2B5EF4-FFF2-40B4-BE49-F238E27FC236}">
                <a16:creationId xmlns:a16="http://schemas.microsoft.com/office/drawing/2014/main" id="{FAFBB0D5-B325-4DAB-918D-530E88EA2E25}"/>
              </a:ext>
            </a:extLst>
          </p:cNvPr>
          <p:cNvPicPr>
            <a:picLocks noChangeAspect="1"/>
          </p:cNvPicPr>
          <p:nvPr/>
        </p:nvPicPr>
        <p:blipFill>
          <a:blip r:embed="rId3"/>
          <a:stretch>
            <a:fillRect/>
          </a:stretch>
        </p:blipFill>
        <p:spPr>
          <a:xfrm flipH="1">
            <a:off x="4000500" y="0"/>
            <a:ext cx="5143500" cy="5143500"/>
          </a:xfrm>
          <a:prstGeom prst="rect">
            <a:avLst/>
          </a:prstGeom>
        </p:spPr>
      </p:pic>
    </p:spTree>
    <p:extLst>
      <p:ext uri="{BB962C8B-B14F-4D97-AF65-F5344CB8AC3E}">
        <p14:creationId xmlns:p14="http://schemas.microsoft.com/office/powerpoint/2010/main" val="311710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93" y="1526235"/>
            <a:ext cx="8392633" cy="3258415"/>
          </a:xfrm>
        </p:spPr>
        <p:txBody>
          <a:bodyPr/>
          <a:lstStyle/>
          <a:p>
            <a:r>
              <a:rPr lang="en-US" sz="1600" dirty="0"/>
              <a:t>It is the set of rules for transferring files, such as text, graphic images, sound, video, and other multimedia files, on the World Wide Web.</a:t>
            </a:r>
          </a:p>
          <a:p>
            <a:r>
              <a:rPr lang="en-US" sz="1600" dirty="0"/>
              <a:t>It is an application protocol that runs on top of the TCP/IP.</a:t>
            </a:r>
          </a:p>
          <a:p>
            <a:r>
              <a:rPr lang="en-US" sz="1600" dirty="0"/>
              <a:t>It was invented alongside HTML to create the first interactive, text-based web browser: the original World Wide Web. Today, the protocol remains one of the primary means of using the Internet. </a:t>
            </a:r>
          </a:p>
          <a:p>
            <a:r>
              <a:rPr lang="en-US" sz="1600" dirty="0"/>
              <a:t>This protocol is known as Hyper-Text Transfer Protocol because of its efficiency that allows us to use in a hypertext environment where there are rapid jumps from one document to another document.</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5180650" y="457300"/>
            <a:ext cx="3963350" cy="481200"/>
          </a:xfrm>
        </p:spPr>
        <p:txBody>
          <a:bodyPr/>
          <a:lstStyle/>
          <a:p>
            <a:r>
              <a:rPr kumimoji="0" lang="en-US" sz="3600" b="0" i="0" u="none" strike="noStrike" kern="0" cap="none" spc="0" normalizeH="0" baseline="0" noProof="0" dirty="0">
                <a:ln>
                  <a:noFill/>
                </a:ln>
                <a:solidFill>
                  <a:srgbClr val="434343"/>
                </a:solidFill>
                <a:effectLst/>
                <a:uLnTx/>
                <a:uFillTx/>
                <a:latin typeface="Staatliches"/>
                <a:sym typeface="Staatliches"/>
              </a:rPr>
              <a:t>What is HTTP?</a:t>
            </a:r>
            <a:endParaRPr lang="en-GB" dirty="0"/>
          </a:p>
        </p:txBody>
      </p:sp>
    </p:spTree>
    <p:extLst>
      <p:ext uri="{BB962C8B-B14F-4D97-AF65-F5344CB8AC3E}">
        <p14:creationId xmlns:p14="http://schemas.microsoft.com/office/powerpoint/2010/main" val="294124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93" y="1526235"/>
            <a:ext cx="8392633" cy="3258415"/>
          </a:xfrm>
        </p:spPr>
        <p:txBody>
          <a:bodyPr/>
          <a:lstStyle/>
          <a:p>
            <a:pPr>
              <a:spcAft>
                <a:spcPts val="1200"/>
              </a:spcAft>
              <a:buFont typeface="Arial" panose="020B0604020202020204" pitchFamily="34" charset="0"/>
              <a:buChar char="•"/>
            </a:pPr>
            <a:r>
              <a:rPr lang="en-US" sz="1600" b="1" dirty="0"/>
              <a:t>Connectionless protocol:</a:t>
            </a:r>
            <a:r>
              <a:rPr lang="en-US" sz="1600" dirty="0"/>
              <a:t> HTTP is a connectionless protocol. HTTP client initiates a request and waits for a response from the server. When the server receives the request, the server processes the request and sends back the response to the HTTP client after which the client disconnects the connection. The connection between client and server exist only during the current request and response time only.</a:t>
            </a:r>
          </a:p>
          <a:p>
            <a:pPr>
              <a:spcAft>
                <a:spcPts val="1200"/>
              </a:spcAft>
              <a:buFont typeface="Arial" panose="020B0604020202020204" pitchFamily="34" charset="0"/>
              <a:buChar char="•"/>
            </a:pPr>
            <a:r>
              <a:rPr lang="en-US" sz="1600" b="1" dirty="0"/>
              <a:t>Media independent:</a:t>
            </a:r>
            <a:r>
              <a:rPr lang="en-US" sz="1600" dirty="0"/>
              <a:t> HTTP protocol is a media independent as data can be sent as long as both the client and server know how to handle the data content. It is required for both the client and server to specify the content type in MIME-type header.</a:t>
            </a:r>
          </a:p>
          <a:p>
            <a:pPr>
              <a:buFont typeface="Arial" panose="020B0604020202020204" pitchFamily="34" charset="0"/>
              <a:buChar char="•"/>
            </a:pPr>
            <a:r>
              <a:rPr lang="en-US" sz="1600" b="1" dirty="0"/>
              <a:t>Stateless:</a:t>
            </a:r>
            <a:r>
              <a:rPr lang="en-US" sz="1600" dirty="0"/>
              <a:t> HTTP is a stateless protocol as both the client and server know each other only during the current request. Due to this nature of the protocol, both the client and server do not retain the information between various requests of the web pages.</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5180650" y="457300"/>
            <a:ext cx="3963350" cy="481200"/>
          </a:xfrm>
        </p:spPr>
        <p:txBody>
          <a:bodyPr/>
          <a:lstStyle/>
          <a:p>
            <a:r>
              <a:rPr lang="en-US" sz="3600" dirty="0"/>
              <a:t>Features of HTTP</a:t>
            </a:r>
            <a:endParaRPr lang="en-GB" dirty="0"/>
          </a:p>
        </p:txBody>
      </p:sp>
    </p:spTree>
    <p:extLst>
      <p:ext uri="{BB962C8B-B14F-4D97-AF65-F5344CB8AC3E}">
        <p14:creationId xmlns:p14="http://schemas.microsoft.com/office/powerpoint/2010/main" val="181112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93" y="1526235"/>
            <a:ext cx="8392633" cy="3258415"/>
          </a:xfrm>
        </p:spPr>
        <p:txBody>
          <a:bodyPr/>
          <a:lstStyle/>
          <a:p>
            <a:pPr>
              <a:lnSpc>
                <a:spcPct val="110000"/>
              </a:lnSpc>
            </a:pPr>
            <a:r>
              <a:rPr lang="en-US" sz="1600" dirty="0"/>
              <a:t>Communication between client computers and web servers is done by sending HTTP Requests and receiving HTTP Responses. Clients are often browsers (Chrome, Edge, Safari), but they can be any type of program or device. Servers are most often computers in the cloud.</a:t>
            </a:r>
          </a:p>
          <a:p>
            <a:pPr>
              <a:lnSpc>
                <a:spcPct val="110000"/>
              </a:lnSpc>
            </a:pPr>
            <a:r>
              <a:rPr lang="en-US" sz="1600" i="1" dirty="0"/>
              <a:t>HTTP REQUEST/RESPONSE:-</a:t>
            </a:r>
            <a:endParaRPr lang="en-US" sz="1600" dirty="0"/>
          </a:p>
          <a:p>
            <a:pPr lvl="0">
              <a:lnSpc>
                <a:spcPct val="110000"/>
              </a:lnSpc>
            </a:pPr>
            <a:r>
              <a:rPr lang="en-US" sz="1600" dirty="0"/>
              <a:t>Communication between clients and servers is done by requests and responses:</a:t>
            </a:r>
          </a:p>
          <a:p>
            <a:pPr lvl="0">
              <a:lnSpc>
                <a:spcPct val="110000"/>
              </a:lnSpc>
            </a:pPr>
            <a:r>
              <a:rPr lang="en-US" sz="1600" dirty="0"/>
              <a:t>A client (a browser) sends an HTTP request to the web.</a:t>
            </a:r>
          </a:p>
          <a:p>
            <a:pPr lvl="0">
              <a:lnSpc>
                <a:spcPct val="110000"/>
              </a:lnSpc>
            </a:pPr>
            <a:r>
              <a:rPr lang="en-US" sz="1600" dirty="0"/>
              <a:t>A web server receives the request.</a:t>
            </a:r>
          </a:p>
          <a:p>
            <a:pPr lvl="0">
              <a:lnSpc>
                <a:spcPct val="110000"/>
              </a:lnSpc>
            </a:pPr>
            <a:r>
              <a:rPr lang="en-US" sz="1600" dirty="0"/>
              <a:t>The server runs an application to process the request.</a:t>
            </a:r>
          </a:p>
          <a:p>
            <a:pPr lvl="0">
              <a:lnSpc>
                <a:spcPct val="110000"/>
              </a:lnSpc>
            </a:pPr>
            <a:r>
              <a:rPr lang="en-US" sz="1600" dirty="0"/>
              <a:t>The server returns an HTTP response (output) to the browser. The client (the browser) receives the response.</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4572000" y="457300"/>
            <a:ext cx="4572000" cy="481200"/>
          </a:xfrm>
        </p:spPr>
        <p:txBody>
          <a:bodyPr/>
          <a:lstStyle/>
          <a:p>
            <a:r>
              <a:rPr lang="en-US" sz="3600" dirty="0"/>
              <a:t>How does HTTP work?</a:t>
            </a:r>
            <a:endParaRPr lang="en-GB" dirty="0"/>
          </a:p>
        </p:txBody>
      </p:sp>
    </p:spTree>
    <p:extLst>
      <p:ext uri="{BB962C8B-B14F-4D97-AF65-F5344CB8AC3E}">
        <p14:creationId xmlns:p14="http://schemas.microsoft.com/office/powerpoint/2010/main" val="81018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pic>
        <p:nvPicPr>
          <p:cNvPr id="4" name="Picture 3">
            <a:extLst>
              <a:ext uri="{FF2B5EF4-FFF2-40B4-BE49-F238E27FC236}">
                <a16:creationId xmlns:a16="http://schemas.microsoft.com/office/drawing/2014/main" id="{6E0F2EB3-8D41-43F7-AF17-95F3367DD6E9}"/>
              </a:ext>
            </a:extLst>
          </p:cNvPr>
          <p:cNvPicPr>
            <a:picLocks noChangeAspect="1"/>
          </p:cNvPicPr>
          <p:nvPr/>
        </p:nvPicPr>
        <p:blipFill rotWithShape="1">
          <a:blip r:embed="rId4"/>
          <a:srcRect t="18880" b="18553"/>
          <a:stretch/>
        </p:blipFill>
        <p:spPr>
          <a:xfrm flipH="1">
            <a:off x="2870791" y="609278"/>
            <a:ext cx="6273209" cy="3924944"/>
          </a:xfrm>
          <a:prstGeom prst="rect">
            <a:avLst/>
          </a:prstGeom>
        </p:spPr>
      </p:pic>
      <p:pic>
        <p:nvPicPr>
          <p:cNvPr id="6" name="Picture 5">
            <a:extLst>
              <a:ext uri="{FF2B5EF4-FFF2-40B4-BE49-F238E27FC236}">
                <a16:creationId xmlns:a16="http://schemas.microsoft.com/office/drawing/2014/main" id="{0C6581BD-2787-4087-833E-10B48D1B7A74}"/>
              </a:ext>
            </a:extLst>
          </p:cNvPr>
          <p:cNvPicPr>
            <a:picLocks noChangeAspect="1"/>
          </p:cNvPicPr>
          <p:nvPr/>
        </p:nvPicPr>
        <p:blipFill>
          <a:blip r:embed="rId5"/>
          <a:stretch>
            <a:fillRect/>
          </a:stretch>
        </p:blipFill>
        <p:spPr>
          <a:xfrm>
            <a:off x="3320902" y="1385623"/>
            <a:ext cx="2502195" cy="2502195"/>
          </a:xfrm>
          <a:prstGeom prst="rect">
            <a:avLst/>
          </a:prstGeom>
        </p:spPr>
      </p:pic>
      <p:sp>
        <p:nvSpPr>
          <p:cNvPr id="7" name="TextBox 6">
            <a:extLst>
              <a:ext uri="{FF2B5EF4-FFF2-40B4-BE49-F238E27FC236}">
                <a16:creationId xmlns:a16="http://schemas.microsoft.com/office/drawing/2014/main" id="{FACB4E79-7A9A-4189-8081-1C206D83EC47}"/>
              </a:ext>
            </a:extLst>
          </p:cNvPr>
          <p:cNvSpPr txBox="1"/>
          <p:nvPr/>
        </p:nvSpPr>
        <p:spPr>
          <a:xfrm>
            <a:off x="3463829" y="321382"/>
            <a:ext cx="2230515" cy="784830"/>
          </a:xfrm>
          <a:prstGeom prst="rect">
            <a:avLst/>
          </a:prstGeom>
          <a:noFill/>
        </p:spPr>
        <p:txBody>
          <a:bodyPr wrap="square" rtlCol="0">
            <a:spAutoFit/>
          </a:bodyPr>
          <a:lstStyle/>
          <a:p>
            <a:pPr algn="ctr"/>
            <a:r>
              <a:rPr lang="en-US" sz="4500" dirty="0">
                <a:latin typeface="Anaheim" panose="02000503000000000000" pitchFamily="2" charset="0"/>
              </a:rPr>
              <a:t>SIMPLE</a:t>
            </a:r>
            <a:endParaRPr lang="en-IN" sz="4500" dirty="0">
              <a:latin typeface="Anaheim" panose="02000503000000000000" pitchFamily="2" charset="0"/>
            </a:endParaRPr>
          </a:p>
        </p:txBody>
      </p:sp>
      <p:sp>
        <p:nvSpPr>
          <p:cNvPr id="8" name="TextBox 7">
            <a:extLst>
              <a:ext uri="{FF2B5EF4-FFF2-40B4-BE49-F238E27FC236}">
                <a16:creationId xmlns:a16="http://schemas.microsoft.com/office/drawing/2014/main" id="{A75A4CE5-8C06-44FB-841D-D77CC998EB7D}"/>
              </a:ext>
            </a:extLst>
          </p:cNvPr>
          <p:cNvSpPr txBox="1"/>
          <p:nvPr/>
        </p:nvSpPr>
        <p:spPr>
          <a:xfrm>
            <a:off x="3220375" y="4037288"/>
            <a:ext cx="2703251" cy="784830"/>
          </a:xfrm>
          <a:prstGeom prst="rect">
            <a:avLst/>
          </a:prstGeom>
          <a:noFill/>
        </p:spPr>
        <p:txBody>
          <a:bodyPr wrap="square" rtlCol="0">
            <a:spAutoFit/>
          </a:bodyPr>
          <a:lstStyle/>
          <a:p>
            <a:pPr algn="ctr"/>
            <a:r>
              <a:rPr lang="en-US" sz="4500" dirty="0">
                <a:latin typeface="Anaheim" panose="02000503000000000000" pitchFamily="2" charset="0"/>
              </a:rPr>
              <a:t>PROTOCOL</a:t>
            </a:r>
            <a:endParaRPr lang="en-IN" sz="4500" dirty="0">
              <a:latin typeface="Anaheim" panose="02000503000000000000" pitchFamily="2" charset="0"/>
            </a:endParaRPr>
          </a:p>
        </p:txBody>
      </p:sp>
      <p:sp>
        <p:nvSpPr>
          <p:cNvPr id="835" name="Google Shape;835;p34"/>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53A7D5"/>
                </a:solidFill>
              </a:rPr>
              <a:t>smtp</a:t>
            </a:r>
          </a:p>
        </p:txBody>
      </p:sp>
    </p:spTree>
    <p:custDataLst>
      <p:tags r:id="rId1"/>
    </p:custDataLst>
    <p:extLst>
      <p:ext uri="{BB962C8B-B14F-4D97-AF65-F5344CB8AC3E}">
        <p14:creationId xmlns:p14="http://schemas.microsoft.com/office/powerpoint/2010/main" val="1807259352"/>
      </p:ext>
    </p:extLst>
  </p:cSld>
  <p:clrMapOvr>
    <a:masterClrMapping/>
  </p:clrMapOvr>
  <mc:AlternateContent xmlns:mc="http://schemas.openxmlformats.org/markup-compatibility/2006" xmlns:p14="http://schemas.microsoft.com/office/powerpoint/2010/main">
    <mc:Choice Requires="p14">
      <p:transition spd="slow" p14:dur="2000" advTm="27336"/>
    </mc:Choice>
    <mc:Fallback xmlns="">
      <p:transition spd="slow" advTm="27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3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30E9-554B-4750-B6A2-0D9E5EE1E5E3}"/>
              </a:ext>
            </a:extLst>
          </p:cNvPr>
          <p:cNvSpPr>
            <a:spLocks noGrp="1"/>
          </p:cNvSpPr>
          <p:nvPr>
            <p:ph type="ctrTitle"/>
          </p:nvPr>
        </p:nvSpPr>
        <p:spPr>
          <a:xfrm>
            <a:off x="862670" y="1736359"/>
            <a:ext cx="2565991" cy="1670783"/>
          </a:xfrm>
        </p:spPr>
        <p:txBody>
          <a:bodyPr/>
          <a:lstStyle/>
          <a:p>
            <a:r>
              <a:rPr lang="en-GB" sz="9600" dirty="0"/>
              <a:t>smtp</a:t>
            </a:r>
          </a:p>
        </p:txBody>
      </p:sp>
      <p:pic>
        <p:nvPicPr>
          <p:cNvPr id="3" name="Picture 2">
            <a:extLst>
              <a:ext uri="{FF2B5EF4-FFF2-40B4-BE49-F238E27FC236}">
                <a16:creationId xmlns:a16="http://schemas.microsoft.com/office/drawing/2014/main" id="{9D4BB201-63D9-47E7-8C45-0B2815456800}"/>
              </a:ext>
            </a:extLst>
          </p:cNvPr>
          <p:cNvPicPr>
            <a:picLocks noChangeAspect="1"/>
          </p:cNvPicPr>
          <p:nvPr/>
        </p:nvPicPr>
        <p:blipFill rotWithShape="1">
          <a:blip r:embed="rId4"/>
          <a:srcRect l="575" t="927" r="337" b="858"/>
          <a:stretch/>
        </p:blipFill>
        <p:spPr>
          <a:xfrm>
            <a:off x="572379" y="687253"/>
            <a:ext cx="3674892" cy="3475075"/>
          </a:xfrm>
          <a:prstGeom prst="roundRect">
            <a:avLst>
              <a:gd name="adj" fmla="val 3647"/>
            </a:avLst>
          </a:prstGeom>
          <a:effectLst>
            <a:softEdge rad="25400"/>
          </a:effectLst>
        </p:spPr>
      </p:pic>
      <p:sp>
        <p:nvSpPr>
          <p:cNvPr id="4" name="TextBox 3">
            <a:extLst>
              <a:ext uri="{FF2B5EF4-FFF2-40B4-BE49-F238E27FC236}">
                <a16:creationId xmlns:a16="http://schemas.microsoft.com/office/drawing/2014/main" id="{DC719A62-7345-45D0-A06B-4C0C1DD005D7}"/>
              </a:ext>
            </a:extLst>
          </p:cNvPr>
          <p:cNvSpPr txBox="1"/>
          <p:nvPr/>
        </p:nvSpPr>
        <p:spPr>
          <a:xfrm>
            <a:off x="4784651" y="1140589"/>
            <a:ext cx="3866278" cy="2862322"/>
          </a:xfrm>
          <a:prstGeom prst="rect">
            <a:avLst/>
          </a:prstGeom>
          <a:noFill/>
        </p:spPr>
        <p:txBody>
          <a:bodyPr wrap="square" rtlCol="0">
            <a:spAutoFit/>
          </a:bodyPr>
          <a:lstStyle/>
          <a:p>
            <a:r>
              <a:rPr lang="en-GB" sz="6000" dirty="0">
                <a:latin typeface="Anaheim" panose="02000503000000000000" pitchFamily="2" charset="0"/>
              </a:rPr>
              <a:t>it</a:t>
            </a:r>
          </a:p>
          <a:p>
            <a:r>
              <a:rPr lang="en-GB" sz="6000" dirty="0">
                <a:latin typeface="Anaheim" panose="02000503000000000000" pitchFamily="2" charset="0"/>
              </a:rPr>
              <a:t>is</a:t>
            </a:r>
          </a:p>
          <a:p>
            <a:r>
              <a:rPr lang="en-GB" sz="6000" dirty="0">
                <a:latin typeface="Anaheim" panose="02000503000000000000" pitchFamily="2" charset="0"/>
              </a:rPr>
              <a:t>everywhere</a:t>
            </a:r>
            <a:r>
              <a:rPr lang="en-GB" sz="6000" dirty="0">
                <a:latin typeface="Lato" panose="020F0502020204030203" pitchFamily="34" charset="0"/>
              </a:rPr>
              <a:t>.</a:t>
            </a:r>
          </a:p>
        </p:txBody>
      </p:sp>
      <p:sp>
        <p:nvSpPr>
          <p:cNvPr id="6" name="Rectangle: Rounded Corners 5">
            <a:extLst>
              <a:ext uri="{FF2B5EF4-FFF2-40B4-BE49-F238E27FC236}">
                <a16:creationId xmlns:a16="http://schemas.microsoft.com/office/drawing/2014/main" id="{CBE56468-0FA9-48F9-A96A-79AEAF910B8E}"/>
              </a:ext>
            </a:extLst>
          </p:cNvPr>
          <p:cNvSpPr/>
          <p:nvPr/>
        </p:nvSpPr>
        <p:spPr>
          <a:xfrm>
            <a:off x="7903535" y="184298"/>
            <a:ext cx="1005910" cy="1005910"/>
          </a:xfrm>
          <a:prstGeom prst="roundRect">
            <a:avLst>
              <a:gd name="adj" fmla="val 12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6CA3B68B-5771-47AC-BEC1-2D51EC9F5E28}"/>
              </a:ext>
            </a:extLst>
          </p:cNvPr>
          <p:cNvSpPr/>
          <p:nvPr/>
        </p:nvSpPr>
        <p:spPr>
          <a:xfrm>
            <a:off x="7829871" y="279992"/>
            <a:ext cx="1005910" cy="1005910"/>
          </a:xfrm>
          <a:prstGeom prst="roundRect">
            <a:avLst>
              <a:gd name="adj" fmla="val 8211"/>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1313924419"/>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6456;p72">
            <a:extLst>
              <a:ext uri="{FF2B5EF4-FFF2-40B4-BE49-F238E27FC236}">
                <a16:creationId xmlns:a16="http://schemas.microsoft.com/office/drawing/2014/main" id="{B6D86965-6AA4-4C59-BC03-61FE1B12D7BE}"/>
              </a:ext>
            </a:extLst>
          </p:cNvPr>
          <p:cNvGrpSpPr/>
          <p:nvPr/>
        </p:nvGrpSpPr>
        <p:grpSpPr>
          <a:xfrm>
            <a:off x="559872" y="307944"/>
            <a:ext cx="1449218" cy="1136365"/>
            <a:chOff x="-41694200" y="2382950"/>
            <a:chExt cx="317425" cy="248900"/>
          </a:xfrm>
          <a:solidFill>
            <a:srgbClr val="217BAC"/>
          </a:solidFill>
        </p:grpSpPr>
        <p:sp>
          <p:nvSpPr>
            <p:cNvPr id="14" name="Google Shape;6457;p72">
              <a:extLst>
                <a:ext uri="{FF2B5EF4-FFF2-40B4-BE49-F238E27FC236}">
                  <a16:creationId xmlns:a16="http://schemas.microsoft.com/office/drawing/2014/main" id="{498598E4-A512-4155-AF31-7AB3181EDE02}"/>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sp>
          <p:nvSpPr>
            <p:cNvPr id="15" name="Google Shape;6458;p72">
              <a:extLst>
                <a:ext uri="{FF2B5EF4-FFF2-40B4-BE49-F238E27FC236}">
                  <a16:creationId xmlns:a16="http://schemas.microsoft.com/office/drawing/2014/main" id="{F647A30A-4529-405D-B8EE-D41BBAF0569A}"/>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grpSp>
      <p:cxnSp>
        <p:nvCxnSpPr>
          <p:cNvPr id="17" name="Straight Arrow Connector 16">
            <a:extLst>
              <a:ext uri="{FF2B5EF4-FFF2-40B4-BE49-F238E27FC236}">
                <a16:creationId xmlns:a16="http://schemas.microsoft.com/office/drawing/2014/main" id="{1DB387C6-5EC0-4A7C-8701-2EF93B442F28}"/>
              </a:ext>
            </a:extLst>
          </p:cNvPr>
          <p:cNvCxnSpPr/>
          <p:nvPr/>
        </p:nvCxnSpPr>
        <p:spPr>
          <a:xfrm>
            <a:off x="1272011" y="1578007"/>
            <a:ext cx="0" cy="1211802"/>
          </a:xfrm>
          <a:prstGeom prst="straightConnector1">
            <a:avLst/>
          </a:prstGeom>
          <a:ln w="76200">
            <a:solidFill>
              <a:srgbClr val="71B8DF"/>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6166;p71">
            <a:extLst>
              <a:ext uri="{FF2B5EF4-FFF2-40B4-BE49-F238E27FC236}">
                <a16:creationId xmlns:a16="http://schemas.microsoft.com/office/drawing/2014/main" id="{DA9492F0-F7D2-4B0F-81E6-C680AE805794}"/>
              </a:ext>
            </a:extLst>
          </p:cNvPr>
          <p:cNvSpPr/>
          <p:nvPr/>
        </p:nvSpPr>
        <p:spPr>
          <a:xfrm>
            <a:off x="3726701" y="1726628"/>
            <a:ext cx="1690598" cy="1690245"/>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tx1"/>
          </a:solid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grpSp>
        <p:nvGrpSpPr>
          <p:cNvPr id="19" name="Google Shape;6230;p71">
            <a:extLst>
              <a:ext uri="{FF2B5EF4-FFF2-40B4-BE49-F238E27FC236}">
                <a16:creationId xmlns:a16="http://schemas.microsoft.com/office/drawing/2014/main" id="{643BD11F-CD06-48F2-B181-BFBA70143EF3}"/>
              </a:ext>
            </a:extLst>
          </p:cNvPr>
          <p:cNvGrpSpPr/>
          <p:nvPr/>
        </p:nvGrpSpPr>
        <p:grpSpPr>
          <a:xfrm rot="10800000">
            <a:off x="596111" y="2944016"/>
            <a:ext cx="1351800" cy="1922643"/>
            <a:chOff x="3342275" y="2615925"/>
            <a:chExt cx="339700" cy="483150"/>
          </a:xfrm>
          <a:solidFill>
            <a:srgbClr val="217BAC"/>
          </a:solidFill>
        </p:grpSpPr>
        <p:sp>
          <p:nvSpPr>
            <p:cNvPr id="20" name="Google Shape;6231;p71">
              <a:extLst>
                <a:ext uri="{FF2B5EF4-FFF2-40B4-BE49-F238E27FC236}">
                  <a16:creationId xmlns:a16="http://schemas.microsoft.com/office/drawing/2014/main" id="{A64577AF-9ADF-41E9-A6F6-AE0279C28134}"/>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sp>
          <p:nvSpPr>
            <p:cNvPr id="21" name="Google Shape;6232;p71">
              <a:extLst>
                <a:ext uri="{FF2B5EF4-FFF2-40B4-BE49-F238E27FC236}">
                  <a16:creationId xmlns:a16="http://schemas.microsoft.com/office/drawing/2014/main" id="{2203DF69-8223-4047-A1F2-9888D1221D09}"/>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grpSp>
      <p:cxnSp>
        <p:nvCxnSpPr>
          <p:cNvPr id="22" name="Straight Arrow Connector 21">
            <a:extLst>
              <a:ext uri="{FF2B5EF4-FFF2-40B4-BE49-F238E27FC236}">
                <a16:creationId xmlns:a16="http://schemas.microsoft.com/office/drawing/2014/main" id="{A499CF57-DDCA-4320-8AD4-44296BE446B6}"/>
              </a:ext>
            </a:extLst>
          </p:cNvPr>
          <p:cNvCxnSpPr>
            <a:cxnSpLocks/>
          </p:cNvCxnSpPr>
          <p:nvPr/>
        </p:nvCxnSpPr>
        <p:spPr>
          <a:xfrm flipV="1">
            <a:off x="2281223" y="3218096"/>
            <a:ext cx="1179905" cy="1164126"/>
          </a:xfrm>
          <a:prstGeom prst="straightConnector1">
            <a:avLst/>
          </a:prstGeom>
          <a:ln w="76200">
            <a:solidFill>
              <a:srgbClr val="71B8DF"/>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oogle Shape;6230;p71">
            <a:extLst>
              <a:ext uri="{FF2B5EF4-FFF2-40B4-BE49-F238E27FC236}">
                <a16:creationId xmlns:a16="http://schemas.microsoft.com/office/drawing/2014/main" id="{FC946B76-86BA-49D4-ABB8-BEAD8F954F2B}"/>
              </a:ext>
            </a:extLst>
          </p:cNvPr>
          <p:cNvGrpSpPr/>
          <p:nvPr/>
        </p:nvGrpSpPr>
        <p:grpSpPr>
          <a:xfrm rot="10800000">
            <a:off x="7196090" y="2944016"/>
            <a:ext cx="1351800" cy="1922643"/>
            <a:chOff x="3342275" y="2615925"/>
            <a:chExt cx="339700" cy="483150"/>
          </a:xfrm>
          <a:solidFill>
            <a:srgbClr val="DF3A1F"/>
          </a:solidFill>
        </p:grpSpPr>
        <p:sp>
          <p:nvSpPr>
            <p:cNvPr id="26" name="Google Shape;6231;p71">
              <a:extLst>
                <a:ext uri="{FF2B5EF4-FFF2-40B4-BE49-F238E27FC236}">
                  <a16:creationId xmlns:a16="http://schemas.microsoft.com/office/drawing/2014/main" id="{D93F32F9-92A1-49F9-AB21-60775A9CC6E3}"/>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sp>
          <p:nvSpPr>
            <p:cNvPr id="27" name="Google Shape;6232;p71">
              <a:extLst>
                <a:ext uri="{FF2B5EF4-FFF2-40B4-BE49-F238E27FC236}">
                  <a16:creationId xmlns:a16="http://schemas.microsoft.com/office/drawing/2014/main" id="{10A20CD7-F802-4ED3-9DC7-8AC17BE9DC73}"/>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grpSp>
      <p:cxnSp>
        <p:nvCxnSpPr>
          <p:cNvPr id="28" name="Straight Arrow Connector 27">
            <a:extLst>
              <a:ext uri="{FF2B5EF4-FFF2-40B4-BE49-F238E27FC236}">
                <a16:creationId xmlns:a16="http://schemas.microsoft.com/office/drawing/2014/main" id="{F2ACBC47-87A0-4591-B611-204C3AA0B5FD}"/>
              </a:ext>
            </a:extLst>
          </p:cNvPr>
          <p:cNvCxnSpPr>
            <a:cxnSpLocks/>
          </p:cNvCxnSpPr>
          <p:nvPr/>
        </p:nvCxnSpPr>
        <p:spPr>
          <a:xfrm>
            <a:off x="5778715" y="3218096"/>
            <a:ext cx="1179905" cy="1164126"/>
          </a:xfrm>
          <a:prstGeom prst="straightConnector1">
            <a:avLst/>
          </a:prstGeom>
          <a:ln w="76200">
            <a:solidFill>
              <a:srgbClr val="71B8D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EE57B-3CE0-4AC9-B59C-05E8EE429FC2}"/>
              </a:ext>
            </a:extLst>
          </p:cNvPr>
          <p:cNvCxnSpPr>
            <a:cxnSpLocks/>
          </p:cNvCxnSpPr>
          <p:nvPr/>
        </p:nvCxnSpPr>
        <p:spPr>
          <a:xfrm flipV="1">
            <a:off x="7871990" y="1578007"/>
            <a:ext cx="0" cy="1211802"/>
          </a:xfrm>
          <a:prstGeom prst="straightConnector1">
            <a:avLst/>
          </a:prstGeom>
          <a:ln w="76200">
            <a:solidFill>
              <a:srgbClr val="DF3A1F"/>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6456;p72">
            <a:extLst>
              <a:ext uri="{FF2B5EF4-FFF2-40B4-BE49-F238E27FC236}">
                <a16:creationId xmlns:a16="http://schemas.microsoft.com/office/drawing/2014/main" id="{63DC9F71-2E88-4146-B82A-7B4FDF46A038}"/>
              </a:ext>
            </a:extLst>
          </p:cNvPr>
          <p:cNvGrpSpPr/>
          <p:nvPr/>
        </p:nvGrpSpPr>
        <p:grpSpPr>
          <a:xfrm>
            <a:off x="7147381" y="422244"/>
            <a:ext cx="1449218" cy="1136365"/>
            <a:chOff x="-41694200" y="2382950"/>
            <a:chExt cx="317425" cy="248900"/>
          </a:xfrm>
          <a:solidFill>
            <a:srgbClr val="DF3A1F"/>
          </a:solidFill>
        </p:grpSpPr>
        <p:sp>
          <p:nvSpPr>
            <p:cNvPr id="31" name="Google Shape;6457;p72">
              <a:extLst>
                <a:ext uri="{FF2B5EF4-FFF2-40B4-BE49-F238E27FC236}">
                  <a16:creationId xmlns:a16="http://schemas.microsoft.com/office/drawing/2014/main" id="{02FB5300-960A-4469-8AB1-1654394B45D4}"/>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sp>
          <p:nvSpPr>
            <p:cNvPr id="32" name="Google Shape;6458;p72">
              <a:extLst>
                <a:ext uri="{FF2B5EF4-FFF2-40B4-BE49-F238E27FC236}">
                  <a16:creationId xmlns:a16="http://schemas.microsoft.com/office/drawing/2014/main" id="{C307D745-354D-4083-8547-15167438D7B1}"/>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grpSp>
      <p:sp>
        <p:nvSpPr>
          <p:cNvPr id="33" name="TextBox 32">
            <a:extLst>
              <a:ext uri="{FF2B5EF4-FFF2-40B4-BE49-F238E27FC236}">
                <a16:creationId xmlns:a16="http://schemas.microsoft.com/office/drawing/2014/main" id="{D16C8689-ABA1-485B-912A-69B4842E0EC7}"/>
              </a:ext>
            </a:extLst>
          </p:cNvPr>
          <p:cNvSpPr txBox="1"/>
          <p:nvPr/>
        </p:nvSpPr>
        <p:spPr>
          <a:xfrm>
            <a:off x="1398234" y="1924235"/>
            <a:ext cx="1125245" cy="600164"/>
          </a:xfrm>
          <a:prstGeom prst="rect">
            <a:avLst/>
          </a:prstGeom>
          <a:noFill/>
        </p:spPr>
        <p:txBody>
          <a:bodyPr wrap="square" rtlCol="0">
            <a:spAutoFit/>
          </a:bodyPr>
          <a:lstStyle/>
          <a:p>
            <a:pPr defTabSz="685800">
              <a:buClrTx/>
            </a:pPr>
            <a:r>
              <a:rPr lang="en-US" sz="3300" kern="1200" dirty="0">
                <a:solidFill>
                  <a:prstClr val="black"/>
                </a:solidFill>
                <a:latin typeface="Anaheim" panose="02000503000000000000" pitchFamily="2" charset="0"/>
                <a:ea typeface="+mn-ea"/>
                <a:cs typeface="+mn-cs"/>
              </a:rPr>
              <a:t>SMTP </a:t>
            </a:r>
            <a:endParaRPr lang="en-IN" sz="3300" kern="1200" dirty="0">
              <a:solidFill>
                <a:prstClr val="black"/>
              </a:solidFill>
              <a:latin typeface="Anaheim" panose="02000503000000000000" pitchFamily="2" charset="0"/>
              <a:ea typeface="+mn-ea"/>
              <a:cs typeface="+mn-cs"/>
            </a:endParaRPr>
          </a:p>
        </p:txBody>
      </p:sp>
      <p:sp>
        <p:nvSpPr>
          <p:cNvPr id="35" name="TextBox 34">
            <a:extLst>
              <a:ext uri="{FF2B5EF4-FFF2-40B4-BE49-F238E27FC236}">
                <a16:creationId xmlns:a16="http://schemas.microsoft.com/office/drawing/2014/main" id="{318C0FA4-9908-4373-8188-415ED43F041A}"/>
              </a:ext>
            </a:extLst>
          </p:cNvPr>
          <p:cNvSpPr txBox="1"/>
          <p:nvPr/>
        </p:nvSpPr>
        <p:spPr>
          <a:xfrm>
            <a:off x="709388" y="3550899"/>
            <a:ext cx="1125245" cy="923330"/>
          </a:xfrm>
          <a:prstGeom prst="rect">
            <a:avLst/>
          </a:prstGeom>
          <a:noFill/>
        </p:spPr>
        <p:txBody>
          <a:bodyPr wrap="square" rtlCol="0">
            <a:spAutoFit/>
          </a:bodyPr>
          <a:lstStyle/>
          <a:p>
            <a:pPr algn="ctr" defTabSz="685800">
              <a:buClrTx/>
            </a:pPr>
            <a:r>
              <a:rPr lang="en-US" sz="2700" kern="1200" dirty="0">
                <a:solidFill>
                  <a:prstClr val="black"/>
                </a:solidFill>
                <a:latin typeface="Anaheim" panose="02000503000000000000" pitchFamily="2" charset="0"/>
                <a:ea typeface="+mn-ea"/>
                <a:cs typeface="+mn-cs"/>
              </a:rPr>
              <a:t>SMTP</a:t>
            </a:r>
          </a:p>
          <a:p>
            <a:pPr algn="ctr" defTabSz="685800">
              <a:buClrTx/>
            </a:pPr>
            <a:r>
              <a:rPr lang="en-US" sz="2700" kern="1200" dirty="0">
                <a:solidFill>
                  <a:prstClr val="black"/>
                </a:solidFill>
                <a:latin typeface="Anaheim" panose="02000503000000000000" pitchFamily="2" charset="0"/>
                <a:ea typeface="+mn-ea"/>
                <a:cs typeface="+mn-cs"/>
              </a:rPr>
              <a:t>Server </a:t>
            </a:r>
            <a:endParaRPr lang="en-IN" sz="2700" kern="1200" dirty="0">
              <a:solidFill>
                <a:prstClr val="black"/>
              </a:solidFill>
              <a:latin typeface="Anaheim" panose="02000503000000000000" pitchFamily="2" charset="0"/>
              <a:ea typeface="+mn-ea"/>
              <a:cs typeface="+mn-cs"/>
            </a:endParaRPr>
          </a:p>
        </p:txBody>
      </p:sp>
      <p:sp>
        <p:nvSpPr>
          <p:cNvPr id="37" name="TextBox 36">
            <a:extLst>
              <a:ext uri="{FF2B5EF4-FFF2-40B4-BE49-F238E27FC236}">
                <a16:creationId xmlns:a16="http://schemas.microsoft.com/office/drawing/2014/main" id="{E7B21CAD-B01D-4F60-8147-6651F442E712}"/>
              </a:ext>
            </a:extLst>
          </p:cNvPr>
          <p:cNvSpPr txBox="1"/>
          <p:nvPr/>
        </p:nvSpPr>
        <p:spPr>
          <a:xfrm>
            <a:off x="7309367" y="3481975"/>
            <a:ext cx="1125245" cy="923330"/>
          </a:xfrm>
          <a:prstGeom prst="rect">
            <a:avLst/>
          </a:prstGeom>
          <a:noFill/>
        </p:spPr>
        <p:txBody>
          <a:bodyPr wrap="square" rtlCol="0">
            <a:spAutoFit/>
          </a:bodyPr>
          <a:lstStyle/>
          <a:p>
            <a:pPr algn="ctr" defTabSz="685800">
              <a:buClrTx/>
            </a:pPr>
            <a:r>
              <a:rPr lang="en-US" sz="2700" kern="1200" dirty="0">
                <a:solidFill>
                  <a:srgbClr val="FF0000"/>
                </a:solidFill>
                <a:latin typeface="Anaheim" panose="02000503000000000000" pitchFamily="2" charset="0"/>
                <a:ea typeface="+mn-ea"/>
                <a:cs typeface="+mn-cs"/>
              </a:rPr>
              <a:t>POP3</a:t>
            </a:r>
          </a:p>
          <a:p>
            <a:pPr algn="ctr" defTabSz="685800">
              <a:buClrTx/>
            </a:pPr>
            <a:r>
              <a:rPr lang="en-US" sz="2700" kern="1200" dirty="0">
                <a:solidFill>
                  <a:srgbClr val="FF0000"/>
                </a:solidFill>
                <a:latin typeface="Anaheim" panose="02000503000000000000" pitchFamily="2" charset="0"/>
                <a:ea typeface="+mn-ea"/>
                <a:cs typeface="+mn-cs"/>
              </a:rPr>
              <a:t>Server </a:t>
            </a:r>
            <a:endParaRPr lang="en-IN" sz="2700" kern="1200" dirty="0">
              <a:solidFill>
                <a:srgbClr val="FF0000"/>
              </a:solidFill>
              <a:latin typeface="Anaheim" panose="02000503000000000000" pitchFamily="2" charset="0"/>
              <a:ea typeface="+mn-ea"/>
              <a:cs typeface="+mn-cs"/>
            </a:endParaRPr>
          </a:p>
        </p:txBody>
      </p:sp>
      <p:sp>
        <p:nvSpPr>
          <p:cNvPr id="39" name="TextBox 38">
            <a:extLst>
              <a:ext uri="{FF2B5EF4-FFF2-40B4-BE49-F238E27FC236}">
                <a16:creationId xmlns:a16="http://schemas.microsoft.com/office/drawing/2014/main" id="{A9793A6A-BB98-4BE7-A76A-CC337F1D878B}"/>
              </a:ext>
            </a:extLst>
          </p:cNvPr>
          <p:cNvSpPr txBox="1"/>
          <p:nvPr/>
        </p:nvSpPr>
        <p:spPr>
          <a:xfrm>
            <a:off x="6620521" y="1924235"/>
            <a:ext cx="1125245" cy="600164"/>
          </a:xfrm>
          <a:prstGeom prst="rect">
            <a:avLst/>
          </a:prstGeom>
          <a:noFill/>
        </p:spPr>
        <p:txBody>
          <a:bodyPr wrap="square" rtlCol="0">
            <a:spAutoFit/>
          </a:bodyPr>
          <a:lstStyle/>
          <a:p>
            <a:pPr defTabSz="685800">
              <a:buClrTx/>
            </a:pPr>
            <a:r>
              <a:rPr lang="en-US" sz="3300" kern="1200" dirty="0">
                <a:solidFill>
                  <a:srgbClr val="FF0000"/>
                </a:solidFill>
                <a:latin typeface="Anaheim" panose="02000503000000000000" pitchFamily="2" charset="0"/>
                <a:ea typeface="+mn-ea"/>
                <a:cs typeface="+mn-cs"/>
              </a:rPr>
              <a:t>POP3 </a:t>
            </a:r>
            <a:endParaRPr lang="en-IN" sz="3300" kern="1200" dirty="0">
              <a:solidFill>
                <a:srgbClr val="FF0000"/>
              </a:solidFill>
              <a:latin typeface="Anaheim" panose="02000503000000000000" pitchFamily="2" charset="0"/>
              <a:ea typeface="+mn-ea"/>
              <a:cs typeface="+mn-cs"/>
            </a:endParaRPr>
          </a:p>
        </p:txBody>
      </p:sp>
      <p:sp>
        <p:nvSpPr>
          <p:cNvPr id="40" name="TextBox 39">
            <a:extLst>
              <a:ext uri="{FF2B5EF4-FFF2-40B4-BE49-F238E27FC236}">
                <a16:creationId xmlns:a16="http://schemas.microsoft.com/office/drawing/2014/main" id="{D64FEE6F-C8DF-4338-92D8-60AFFEF4723C}"/>
              </a:ext>
            </a:extLst>
          </p:cNvPr>
          <p:cNvSpPr txBox="1"/>
          <p:nvPr/>
        </p:nvSpPr>
        <p:spPr>
          <a:xfrm>
            <a:off x="3688399" y="1178851"/>
            <a:ext cx="1779672" cy="553998"/>
          </a:xfrm>
          <a:prstGeom prst="rect">
            <a:avLst/>
          </a:prstGeom>
          <a:noFill/>
        </p:spPr>
        <p:txBody>
          <a:bodyPr wrap="square" rtlCol="0">
            <a:spAutoFit/>
          </a:bodyPr>
          <a:lstStyle/>
          <a:p>
            <a:pPr algn="ctr" defTabSz="685800">
              <a:buClrTx/>
            </a:pPr>
            <a:r>
              <a:rPr lang="en-US" sz="3000" kern="1200" dirty="0">
                <a:solidFill>
                  <a:prstClr val="black"/>
                </a:solidFill>
                <a:latin typeface="Anaheim" panose="02000503000000000000" pitchFamily="2" charset="0"/>
                <a:ea typeface="+mn-ea"/>
                <a:cs typeface="+mn-cs"/>
              </a:rPr>
              <a:t>INTERNET</a:t>
            </a:r>
            <a:endParaRPr lang="en-IN" sz="3000" kern="1200" dirty="0">
              <a:solidFill>
                <a:prstClr val="black"/>
              </a:solidFill>
              <a:latin typeface="Anaheim" panose="02000503000000000000" pitchFamily="2" charset="0"/>
              <a:ea typeface="+mn-ea"/>
              <a:cs typeface="+mn-cs"/>
            </a:endParaRPr>
          </a:p>
        </p:txBody>
      </p:sp>
      <p:sp>
        <p:nvSpPr>
          <p:cNvPr id="42" name="TextBox 41">
            <a:extLst>
              <a:ext uri="{FF2B5EF4-FFF2-40B4-BE49-F238E27FC236}">
                <a16:creationId xmlns:a16="http://schemas.microsoft.com/office/drawing/2014/main" id="{EB57CC0E-113E-4490-A269-7F5C1A3339B2}"/>
              </a:ext>
            </a:extLst>
          </p:cNvPr>
          <p:cNvSpPr txBox="1"/>
          <p:nvPr/>
        </p:nvSpPr>
        <p:spPr>
          <a:xfrm>
            <a:off x="2955145" y="3712481"/>
            <a:ext cx="1125245" cy="600164"/>
          </a:xfrm>
          <a:prstGeom prst="rect">
            <a:avLst/>
          </a:prstGeom>
          <a:noFill/>
        </p:spPr>
        <p:txBody>
          <a:bodyPr wrap="square" rtlCol="0">
            <a:spAutoFit/>
          </a:bodyPr>
          <a:lstStyle/>
          <a:p>
            <a:pPr defTabSz="685800">
              <a:buClrTx/>
            </a:pPr>
            <a:r>
              <a:rPr lang="en-US" sz="3300" kern="1200" dirty="0">
                <a:solidFill>
                  <a:prstClr val="black"/>
                </a:solidFill>
                <a:latin typeface="Anaheim" panose="02000503000000000000" pitchFamily="2" charset="0"/>
                <a:ea typeface="+mn-ea"/>
                <a:cs typeface="+mn-cs"/>
              </a:rPr>
              <a:t>SMTP </a:t>
            </a:r>
            <a:endParaRPr lang="en-IN" sz="3300" kern="1200" dirty="0">
              <a:solidFill>
                <a:prstClr val="black"/>
              </a:solidFill>
              <a:latin typeface="Anaheim" panose="02000503000000000000" pitchFamily="2" charset="0"/>
              <a:ea typeface="+mn-ea"/>
              <a:cs typeface="+mn-cs"/>
            </a:endParaRPr>
          </a:p>
        </p:txBody>
      </p:sp>
      <p:sp>
        <p:nvSpPr>
          <p:cNvPr id="44" name="TextBox 43">
            <a:extLst>
              <a:ext uri="{FF2B5EF4-FFF2-40B4-BE49-F238E27FC236}">
                <a16:creationId xmlns:a16="http://schemas.microsoft.com/office/drawing/2014/main" id="{CDBE8B67-4ED0-4947-8532-7DA93FB3BD3A}"/>
              </a:ext>
            </a:extLst>
          </p:cNvPr>
          <p:cNvSpPr txBox="1"/>
          <p:nvPr/>
        </p:nvSpPr>
        <p:spPr>
          <a:xfrm>
            <a:off x="5181450" y="3700256"/>
            <a:ext cx="1125245" cy="600164"/>
          </a:xfrm>
          <a:prstGeom prst="rect">
            <a:avLst/>
          </a:prstGeom>
          <a:noFill/>
        </p:spPr>
        <p:txBody>
          <a:bodyPr wrap="square" rtlCol="0">
            <a:spAutoFit/>
          </a:bodyPr>
          <a:lstStyle/>
          <a:p>
            <a:pPr defTabSz="685800">
              <a:buClrTx/>
            </a:pPr>
            <a:r>
              <a:rPr lang="en-US" sz="3300" kern="1200" dirty="0">
                <a:solidFill>
                  <a:prstClr val="black"/>
                </a:solidFill>
                <a:latin typeface="Anaheim" panose="02000503000000000000" pitchFamily="2" charset="0"/>
                <a:ea typeface="+mn-ea"/>
                <a:cs typeface="+mn-cs"/>
              </a:rPr>
              <a:t>SMTP </a:t>
            </a:r>
            <a:endParaRPr lang="en-IN" sz="3300" kern="1200" dirty="0">
              <a:solidFill>
                <a:prstClr val="black"/>
              </a:solidFill>
              <a:latin typeface="Anaheim" panose="02000503000000000000" pitchFamily="2" charset="0"/>
              <a:ea typeface="+mn-ea"/>
              <a:cs typeface="+mn-cs"/>
            </a:endParaRPr>
          </a:p>
        </p:txBody>
      </p:sp>
      <p:sp>
        <p:nvSpPr>
          <p:cNvPr id="2" name="TextBox 1">
            <a:extLst>
              <a:ext uri="{FF2B5EF4-FFF2-40B4-BE49-F238E27FC236}">
                <a16:creationId xmlns:a16="http://schemas.microsoft.com/office/drawing/2014/main" id="{9765F311-43F5-487D-9654-856C1501C330}"/>
              </a:ext>
            </a:extLst>
          </p:cNvPr>
          <p:cNvSpPr txBox="1"/>
          <p:nvPr/>
        </p:nvSpPr>
        <p:spPr>
          <a:xfrm>
            <a:off x="1947911" y="361507"/>
            <a:ext cx="1179905" cy="461665"/>
          </a:xfrm>
          <a:prstGeom prst="rect">
            <a:avLst/>
          </a:prstGeom>
          <a:noFill/>
        </p:spPr>
        <p:txBody>
          <a:bodyPr wrap="square" rtlCol="0">
            <a:spAutoFit/>
          </a:bodyPr>
          <a:lstStyle/>
          <a:p>
            <a:r>
              <a:rPr lang="en-GB" sz="2400" dirty="0">
                <a:latin typeface="Anaheim" panose="02000503000000000000" pitchFamily="2" charset="0"/>
              </a:rPr>
              <a:t>SENDER</a:t>
            </a:r>
          </a:p>
        </p:txBody>
      </p:sp>
      <p:sp>
        <p:nvSpPr>
          <p:cNvPr id="3" name="TextBox 2">
            <a:extLst>
              <a:ext uri="{FF2B5EF4-FFF2-40B4-BE49-F238E27FC236}">
                <a16:creationId xmlns:a16="http://schemas.microsoft.com/office/drawing/2014/main" id="{AEB0D003-F74C-4DA0-81F1-E2C4EAF35BB7}"/>
              </a:ext>
            </a:extLst>
          </p:cNvPr>
          <p:cNvSpPr txBox="1"/>
          <p:nvPr/>
        </p:nvSpPr>
        <p:spPr>
          <a:xfrm>
            <a:off x="5968194" y="645293"/>
            <a:ext cx="1319832" cy="461665"/>
          </a:xfrm>
          <a:prstGeom prst="rect">
            <a:avLst/>
          </a:prstGeom>
          <a:noFill/>
        </p:spPr>
        <p:txBody>
          <a:bodyPr wrap="square" rtlCol="0">
            <a:spAutoFit/>
          </a:bodyPr>
          <a:lstStyle/>
          <a:p>
            <a:r>
              <a:rPr lang="en-GB" sz="2400" dirty="0">
                <a:solidFill>
                  <a:srgbClr val="FF0000"/>
                </a:solidFill>
                <a:latin typeface="Anaheim" panose="02000503000000000000" pitchFamily="2" charset="0"/>
              </a:rPr>
              <a:t>RECEIVER</a:t>
            </a:r>
          </a:p>
        </p:txBody>
      </p:sp>
    </p:spTree>
    <p:extLst>
      <p:ext uri="{BB962C8B-B14F-4D97-AF65-F5344CB8AC3E}">
        <p14:creationId xmlns:p14="http://schemas.microsoft.com/office/powerpoint/2010/main" val="113808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5"/>
                                        </p:tgtEl>
                                        <p:attrNameLst>
                                          <p:attrName>style.opacity</p:attrName>
                                        </p:attrNameLst>
                                      </p:cBhvr>
                                      <p:to>
                                        <p:strVal val="0.1"/>
                                      </p:to>
                                    </p:set>
                                    <p:animEffect filter="image" prLst="opacity: 0.1">
                                      <p:cBhvr rctx="IE">
                                        <p:cTn id="7" dur="indefinite"/>
                                        <p:tgtEl>
                                          <p:spTgt spid="25"/>
                                        </p:tgtEl>
                                      </p:cBhvr>
                                    </p:animEffect>
                                  </p:childTnLst>
                                </p:cTn>
                              </p:par>
                              <p:par>
                                <p:cTn id="8" presetID="9" presetClass="emph" presetSubtype="0" nodeType="withEffect">
                                  <p:stCondLst>
                                    <p:cond delay="0"/>
                                  </p:stCondLst>
                                  <p:childTnLst>
                                    <p:set>
                                      <p:cBhvr>
                                        <p:cTn id="9" dur="indefinite"/>
                                        <p:tgtEl>
                                          <p:spTgt spid="29"/>
                                        </p:tgtEl>
                                        <p:attrNameLst>
                                          <p:attrName>style.opacity</p:attrName>
                                        </p:attrNameLst>
                                      </p:cBhvr>
                                      <p:to>
                                        <p:strVal val="0.1"/>
                                      </p:to>
                                    </p:set>
                                    <p:animEffect filter="image" prLst="opacity: 0.1">
                                      <p:cBhvr rctx="IE">
                                        <p:cTn id="10" dur="indefinite"/>
                                        <p:tgtEl>
                                          <p:spTgt spid="29"/>
                                        </p:tgtEl>
                                      </p:cBhvr>
                                    </p:animEffect>
                                  </p:childTnLst>
                                </p:cTn>
                              </p:par>
                              <p:par>
                                <p:cTn id="11" presetID="9" presetClass="emph" presetSubtype="0" nodeType="withEffect">
                                  <p:stCondLst>
                                    <p:cond delay="0"/>
                                  </p:stCondLst>
                                  <p:childTnLst>
                                    <p:set>
                                      <p:cBhvr>
                                        <p:cTn id="12" dur="indefinite"/>
                                        <p:tgtEl>
                                          <p:spTgt spid="30"/>
                                        </p:tgtEl>
                                        <p:attrNameLst>
                                          <p:attrName>style.opacity</p:attrName>
                                        </p:attrNameLst>
                                      </p:cBhvr>
                                      <p:to>
                                        <p:strVal val="0.1"/>
                                      </p:to>
                                    </p:set>
                                    <p:animEffect filter="image" prLst="opacity: 0.1">
                                      <p:cBhvr rctx="IE">
                                        <p:cTn id="13" dur="indefinite"/>
                                        <p:tgtEl>
                                          <p:spTgt spid="30"/>
                                        </p:tgtEl>
                                      </p:cBhvr>
                                    </p:animEffect>
                                  </p:childTnLst>
                                </p:cTn>
                              </p:par>
                              <p:par>
                                <p:cTn id="14" presetID="9" presetClass="emph" presetSubtype="0" grpId="0" nodeType="withEffect">
                                  <p:stCondLst>
                                    <p:cond delay="0"/>
                                  </p:stCondLst>
                                  <p:childTnLst>
                                    <p:set>
                                      <p:cBhvr>
                                        <p:cTn id="15" dur="indefinite"/>
                                        <p:tgtEl>
                                          <p:spTgt spid="37"/>
                                        </p:tgtEl>
                                        <p:attrNameLst>
                                          <p:attrName>style.opacity</p:attrName>
                                        </p:attrNameLst>
                                      </p:cBhvr>
                                      <p:to>
                                        <p:strVal val="0.1"/>
                                      </p:to>
                                    </p:set>
                                    <p:animEffect filter="image" prLst="opacity: 0.1">
                                      <p:cBhvr rctx="IE">
                                        <p:cTn id="16" dur="indefinite"/>
                                        <p:tgtEl>
                                          <p:spTgt spid="37"/>
                                        </p:tgtEl>
                                      </p:cBhvr>
                                    </p:animEffect>
                                  </p:childTnLst>
                                </p:cTn>
                              </p:par>
                              <p:par>
                                <p:cTn id="17" presetID="9" presetClass="emph" presetSubtype="0" grpId="0" nodeType="withEffect">
                                  <p:stCondLst>
                                    <p:cond delay="0"/>
                                  </p:stCondLst>
                                  <p:childTnLst>
                                    <p:set>
                                      <p:cBhvr>
                                        <p:cTn id="18" dur="indefinite"/>
                                        <p:tgtEl>
                                          <p:spTgt spid="39"/>
                                        </p:tgtEl>
                                        <p:attrNameLst>
                                          <p:attrName>style.opacity</p:attrName>
                                        </p:attrNameLst>
                                      </p:cBhvr>
                                      <p:to>
                                        <p:strVal val="0.1"/>
                                      </p:to>
                                    </p:set>
                                    <p:animEffect filter="image" prLst="opacity: 0.1">
                                      <p:cBhvr rctx="IE">
                                        <p:cTn id="19" dur="indefinite"/>
                                        <p:tgtEl>
                                          <p:spTgt spid="39"/>
                                        </p:tgtEl>
                                      </p:cBhvr>
                                    </p:animEffect>
                                  </p:childTnLst>
                                </p:cTn>
                              </p:par>
                              <p:par>
                                <p:cTn id="20" presetID="9" presetClass="emph" presetSubtype="0" grpId="0" nodeType="withEffect">
                                  <p:stCondLst>
                                    <p:cond delay="0"/>
                                  </p:stCondLst>
                                  <p:childTnLst>
                                    <p:set>
                                      <p:cBhvr>
                                        <p:cTn id="21" dur="indefinite"/>
                                        <p:tgtEl>
                                          <p:spTgt spid="3"/>
                                        </p:tgtEl>
                                        <p:attrNameLst>
                                          <p:attrName>style.opacity</p:attrName>
                                        </p:attrNameLst>
                                      </p:cBhvr>
                                      <p:to>
                                        <p:strVal val="0.1"/>
                                      </p:to>
                                    </p:set>
                                    <p:animEffect filter="image" prLst="opacity: 0.1">
                                      <p:cBhvr rctx="IE">
                                        <p:cTn id="22"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39"/>
        <p:cNvGrpSpPr/>
        <p:nvPr/>
      </p:nvGrpSpPr>
      <p:grpSpPr>
        <a:xfrm>
          <a:off x="0" y="0"/>
          <a:ext cx="0" cy="0"/>
          <a:chOff x="0" y="0"/>
          <a:chExt cx="0" cy="0"/>
        </a:xfrm>
      </p:grpSpPr>
      <p:sp>
        <p:nvSpPr>
          <p:cNvPr id="2440" name="Google Shape;2440;p41"/>
          <p:cNvSpPr/>
          <p:nvPr/>
        </p:nvSpPr>
        <p:spPr>
          <a:xfrm>
            <a:off x="7362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41"/>
          <p:cNvSpPr/>
          <p:nvPr/>
        </p:nvSpPr>
        <p:spPr>
          <a:xfrm>
            <a:off x="8193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sp>
        <p:nvSpPr>
          <p:cNvPr id="2444" name="Google Shape;2444;p41"/>
          <p:cNvSpPr txBox="1">
            <a:spLocks noGrp="1"/>
          </p:cNvSpPr>
          <p:nvPr>
            <p:ph type="ctrTitle"/>
          </p:nvPr>
        </p:nvSpPr>
        <p:spPr>
          <a:xfrm>
            <a:off x="1102925"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a:t>
            </a:r>
            <a:endParaRPr dirty="0"/>
          </a:p>
        </p:txBody>
      </p:sp>
      <p:sp>
        <p:nvSpPr>
          <p:cNvPr id="2446" name="Google Shape;2446;p41"/>
          <p:cNvSpPr/>
          <p:nvPr/>
        </p:nvSpPr>
        <p:spPr>
          <a:xfrm>
            <a:off x="34906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41"/>
          <p:cNvSpPr/>
          <p:nvPr/>
        </p:nvSpPr>
        <p:spPr>
          <a:xfrm>
            <a:off x="35737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41"/>
          <p:cNvSpPr/>
          <p:nvPr/>
        </p:nvSpPr>
        <p:spPr>
          <a:xfrm>
            <a:off x="62450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41"/>
          <p:cNvSpPr/>
          <p:nvPr/>
        </p:nvSpPr>
        <p:spPr>
          <a:xfrm>
            <a:off x="63281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52" name="Google Shape;2452;p41"/>
          <p:cNvCxnSpPr>
            <a:stCxn id="2453" idx="2"/>
            <a:endCxn id="2451" idx="0"/>
          </p:cNvCxnSpPr>
          <p:nvPr/>
        </p:nvCxnSpPr>
        <p:spPr>
          <a:xfrm>
            <a:off x="7326400" y="2374800"/>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3860651"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t>
            </a:r>
            <a:endParaRPr dirty="0"/>
          </a:p>
        </p:txBody>
      </p:sp>
      <p:sp>
        <p:nvSpPr>
          <p:cNvPr id="2456" name="Google Shape;2456;p41"/>
          <p:cNvSpPr txBox="1">
            <a:spLocks noGrp="1"/>
          </p:cNvSpPr>
          <p:nvPr>
            <p:ph type="ctrTitle" idx="4"/>
          </p:nvPr>
        </p:nvSpPr>
        <p:spPr>
          <a:xfrm>
            <a:off x="6605984"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t>
            </a:r>
            <a:endParaRPr dirty="0"/>
          </a:p>
        </p:txBody>
      </p:sp>
      <p:sp>
        <p:nvSpPr>
          <p:cNvPr id="19" name="Title 19">
            <a:extLst>
              <a:ext uri="{FF2B5EF4-FFF2-40B4-BE49-F238E27FC236}">
                <a16:creationId xmlns:a16="http://schemas.microsoft.com/office/drawing/2014/main" id="{D5538DB2-D655-4F91-ABC7-4E0BA6D405EB}"/>
              </a:ext>
            </a:extLst>
          </p:cNvPr>
          <p:cNvSpPr txBox="1">
            <a:spLocks/>
          </p:cNvSpPr>
          <p:nvPr/>
        </p:nvSpPr>
        <p:spPr>
          <a:xfrm>
            <a:off x="5180650" y="426820"/>
            <a:ext cx="396335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r>
              <a:rPr lang="en-US" sz="3200" dirty="0">
                <a:latin typeface="Staatliches" pitchFamily="2" charset="0"/>
              </a:rPr>
              <a:t>SIMPLE</a:t>
            </a:r>
            <a:endParaRPr lang="en-GB" sz="3200" dirty="0">
              <a:latin typeface="Staatliches" pitchFamily="2" charset="0"/>
            </a:endParaRPr>
          </a:p>
        </p:txBody>
      </p:sp>
      <p:sp>
        <p:nvSpPr>
          <p:cNvPr id="20" name="TextBox 19">
            <a:extLst>
              <a:ext uri="{FF2B5EF4-FFF2-40B4-BE49-F238E27FC236}">
                <a16:creationId xmlns:a16="http://schemas.microsoft.com/office/drawing/2014/main" id="{519C446B-E874-410F-A06B-2DC1E46C1388}"/>
              </a:ext>
            </a:extLst>
          </p:cNvPr>
          <p:cNvSpPr txBox="1"/>
          <p:nvPr/>
        </p:nvSpPr>
        <p:spPr>
          <a:xfrm>
            <a:off x="830522" y="3303223"/>
            <a:ext cx="1885950" cy="646331"/>
          </a:xfrm>
          <a:prstGeom prst="rect">
            <a:avLst/>
          </a:prstGeom>
          <a:noFill/>
        </p:spPr>
        <p:txBody>
          <a:bodyPr wrap="square" rtlCol="0">
            <a:spAutoFit/>
          </a:bodyPr>
          <a:lstStyle/>
          <a:p>
            <a:r>
              <a:rPr lang="en-US" sz="3600" dirty="0">
                <a:solidFill>
                  <a:schemeClr val="accent3"/>
                </a:solidFill>
                <a:latin typeface="Lucida Handwriting" panose="03010101010101010101" pitchFamily="66" charset="0"/>
              </a:rPr>
              <a:t>FONTS</a:t>
            </a:r>
            <a:endParaRPr lang="en-IN" sz="3600" dirty="0">
              <a:solidFill>
                <a:schemeClr val="accent3"/>
              </a:solidFill>
              <a:latin typeface="Lucida Handwriting" panose="03010101010101010101" pitchFamily="66" charset="0"/>
            </a:endParaRPr>
          </a:p>
        </p:txBody>
      </p:sp>
      <p:pic>
        <p:nvPicPr>
          <p:cNvPr id="22" name="Picture 21">
            <a:extLst>
              <a:ext uri="{FF2B5EF4-FFF2-40B4-BE49-F238E27FC236}">
                <a16:creationId xmlns:a16="http://schemas.microsoft.com/office/drawing/2014/main" id="{2AE77592-D875-4F7F-883D-36E728C5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46" y="2910298"/>
            <a:ext cx="1616258" cy="1234081"/>
          </a:xfrm>
          <a:prstGeom prst="rect">
            <a:avLst/>
          </a:prstGeom>
        </p:spPr>
      </p:pic>
      <p:pic>
        <p:nvPicPr>
          <p:cNvPr id="12" name="Picture 11">
            <a:extLst>
              <a:ext uri="{FF2B5EF4-FFF2-40B4-BE49-F238E27FC236}">
                <a16:creationId xmlns:a16="http://schemas.microsoft.com/office/drawing/2014/main" id="{5B3382F4-3A80-41F9-99A2-A2F7E85EAB9E}"/>
              </a:ext>
            </a:extLst>
          </p:cNvPr>
          <p:cNvPicPr>
            <a:picLocks noChangeAspect="1"/>
          </p:cNvPicPr>
          <p:nvPr/>
        </p:nvPicPr>
        <p:blipFill>
          <a:blip r:embed="rId4"/>
          <a:stretch>
            <a:fillRect/>
          </a:stretch>
        </p:blipFill>
        <p:spPr>
          <a:xfrm>
            <a:off x="3789576" y="3172006"/>
            <a:ext cx="1438607" cy="958135"/>
          </a:xfrm>
          <a:prstGeom prst="rect">
            <a:avLst/>
          </a:prstGeom>
        </p:spPr>
      </p:pic>
      <p:sp>
        <p:nvSpPr>
          <p:cNvPr id="23" name="Multiplication Sign 22">
            <a:extLst>
              <a:ext uri="{FF2B5EF4-FFF2-40B4-BE49-F238E27FC236}">
                <a16:creationId xmlns:a16="http://schemas.microsoft.com/office/drawing/2014/main" id="{2B5F8637-FE7D-44F7-A48C-409CCFFDD9ED}"/>
              </a:ext>
            </a:extLst>
          </p:cNvPr>
          <p:cNvSpPr/>
          <p:nvPr/>
        </p:nvSpPr>
        <p:spPr>
          <a:xfrm>
            <a:off x="3845899" y="2925652"/>
            <a:ext cx="1444252" cy="1444252"/>
          </a:xfrm>
          <a:prstGeom prst="mathMultiply">
            <a:avLst>
              <a:gd name="adj1" fmla="val 124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3" name="Multiplication Sign 12">
            <a:extLst>
              <a:ext uri="{FF2B5EF4-FFF2-40B4-BE49-F238E27FC236}">
                <a16:creationId xmlns:a16="http://schemas.microsoft.com/office/drawing/2014/main" id="{B6F9CCEF-5365-4F54-A1F4-7C1E4F525FD9}"/>
              </a:ext>
            </a:extLst>
          </p:cNvPr>
          <p:cNvSpPr/>
          <p:nvPr/>
        </p:nvSpPr>
        <p:spPr>
          <a:xfrm>
            <a:off x="6553749" y="2910298"/>
            <a:ext cx="1444252" cy="1444252"/>
          </a:xfrm>
          <a:prstGeom prst="mathMultiply">
            <a:avLst>
              <a:gd name="adj1" fmla="val 124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Multiplication Sign 13">
            <a:extLst>
              <a:ext uri="{FF2B5EF4-FFF2-40B4-BE49-F238E27FC236}">
                <a16:creationId xmlns:a16="http://schemas.microsoft.com/office/drawing/2014/main" id="{6086EB69-A138-4763-A666-A285CEC42004}"/>
              </a:ext>
            </a:extLst>
          </p:cNvPr>
          <p:cNvSpPr/>
          <p:nvPr/>
        </p:nvSpPr>
        <p:spPr>
          <a:xfrm>
            <a:off x="1051371" y="2878924"/>
            <a:ext cx="1444252" cy="1444252"/>
          </a:xfrm>
          <a:prstGeom prst="mathMultiply">
            <a:avLst>
              <a:gd name="adj1" fmla="val 124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41" name="Google Shape;2452;p41">
            <a:extLst>
              <a:ext uri="{FF2B5EF4-FFF2-40B4-BE49-F238E27FC236}">
                <a16:creationId xmlns:a16="http://schemas.microsoft.com/office/drawing/2014/main" id="{BF61FE87-DBE2-4FC5-A40D-BCE98C2675B7}"/>
              </a:ext>
            </a:extLst>
          </p:cNvPr>
          <p:cNvCxnSpPr/>
          <p:nvPr/>
        </p:nvCxnSpPr>
        <p:spPr>
          <a:xfrm>
            <a:off x="4556365" y="2374800"/>
            <a:ext cx="0" cy="261900"/>
          </a:xfrm>
          <a:prstGeom prst="straightConnector1">
            <a:avLst/>
          </a:prstGeom>
          <a:noFill/>
          <a:ln w="9525" cap="flat" cmpd="sng">
            <a:solidFill>
              <a:schemeClr val="accent3"/>
            </a:solidFill>
            <a:prstDash val="solid"/>
            <a:round/>
            <a:headEnd type="none" w="med" len="med"/>
            <a:tailEnd type="none" w="med" len="med"/>
          </a:ln>
        </p:spPr>
      </p:cxnSp>
      <p:cxnSp>
        <p:nvCxnSpPr>
          <p:cNvPr id="42" name="Google Shape;2452;p41">
            <a:extLst>
              <a:ext uri="{FF2B5EF4-FFF2-40B4-BE49-F238E27FC236}">
                <a16:creationId xmlns:a16="http://schemas.microsoft.com/office/drawing/2014/main" id="{DB74B9A6-DA8E-443A-85BD-17C2E0765CD2}"/>
              </a:ext>
            </a:extLst>
          </p:cNvPr>
          <p:cNvCxnSpPr>
            <a:cxnSpLocks/>
            <a:endCxn id="2441" idx="0"/>
          </p:cNvCxnSpPr>
          <p:nvPr/>
        </p:nvCxnSpPr>
        <p:spPr>
          <a:xfrm>
            <a:off x="1813560" y="2358330"/>
            <a:ext cx="4040" cy="278370"/>
          </a:xfrm>
          <a:prstGeom prst="straightConnector1">
            <a:avLst/>
          </a:prstGeom>
          <a:noFill/>
          <a:ln w="9525" cap="flat" cmpd="sng">
            <a:solidFill>
              <a:schemeClr val="accent3"/>
            </a:solidFill>
            <a:prstDash val="solid"/>
            <a:round/>
            <a:headEnd type="none" w="med" len="med"/>
            <a:tailEnd type="none" w="med" len="med"/>
          </a:ln>
        </p:spPr>
      </p:cxnSp>
      <p:sp>
        <p:nvSpPr>
          <p:cNvPr id="44" name="Google Shape;785;p32">
            <a:extLst>
              <a:ext uri="{FF2B5EF4-FFF2-40B4-BE49-F238E27FC236}">
                <a16:creationId xmlns:a16="http://schemas.microsoft.com/office/drawing/2014/main" id="{7A9FB77D-5FBB-4550-BE89-92B369D8D943}"/>
              </a:ext>
            </a:extLst>
          </p:cNvPr>
          <p:cNvSpPr/>
          <p:nvPr/>
        </p:nvSpPr>
        <p:spPr>
          <a:xfrm>
            <a:off x="270375" y="256085"/>
            <a:ext cx="996549" cy="99654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87;p32">
            <a:extLst>
              <a:ext uri="{FF2B5EF4-FFF2-40B4-BE49-F238E27FC236}">
                <a16:creationId xmlns:a16="http://schemas.microsoft.com/office/drawing/2014/main" id="{9EA03FDC-6784-4F01-8C2C-EE8FA97E06C3}"/>
              </a:ext>
            </a:extLst>
          </p:cNvPr>
          <p:cNvSpPr/>
          <p:nvPr/>
        </p:nvSpPr>
        <p:spPr>
          <a:xfrm>
            <a:off x="225649" y="204849"/>
            <a:ext cx="996549" cy="996549"/>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8211;p57">
            <a:extLst>
              <a:ext uri="{FF2B5EF4-FFF2-40B4-BE49-F238E27FC236}">
                <a16:creationId xmlns:a16="http://schemas.microsoft.com/office/drawing/2014/main" id="{41BBD2DB-736B-4187-8F66-B741A6182ABA}"/>
              </a:ext>
            </a:extLst>
          </p:cNvPr>
          <p:cNvGrpSpPr/>
          <p:nvPr/>
        </p:nvGrpSpPr>
        <p:grpSpPr>
          <a:xfrm>
            <a:off x="323870" y="296311"/>
            <a:ext cx="824709" cy="822985"/>
            <a:chOff x="3541011" y="1508594"/>
            <a:chExt cx="350166" cy="349434"/>
          </a:xfrm>
          <a:solidFill>
            <a:srgbClr val="000000"/>
          </a:solidFill>
        </p:grpSpPr>
        <p:sp>
          <p:nvSpPr>
            <p:cNvPr id="63" name="Google Shape;8212;p57">
              <a:extLst>
                <a:ext uri="{FF2B5EF4-FFF2-40B4-BE49-F238E27FC236}">
                  <a16:creationId xmlns:a16="http://schemas.microsoft.com/office/drawing/2014/main" id="{4C315F52-6756-496F-A76A-DF8B556BBE85}"/>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8213;p57">
              <a:extLst>
                <a:ext uri="{FF2B5EF4-FFF2-40B4-BE49-F238E27FC236}">
                  <a16:creationId xmlns:a16="http://schemas.microsoft.com/office/drawing/2014/main" id="{A4C6E799-AD5F-41FF-B8CF-41CC0FE1B135}"/>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8214;p57">
              <a:extLst>
                <a:ext uri="{FF2B5EF4-FFF2-40B4-BE49-F238E27FC236}">
                  <a16:creationId xmlns:a16="http://schemas.microsoft.com/office/drawing/2014/main" id="{E95BDBA0-3590-4D92-8047-86AB67081737}"/>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8215;p57">
              <a:extLst>
                <a:ext uri="{FF2B5EF4-FFF2-40B4-BE49-F238E27FC236}">
                  <a16:creationId xmlns:a16="http://schemas.microsoft.com/office/drawing/2014/main" id="{3827D687-9114-401B-9FB0-7668F3257B74}"/>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8216;p57">
              <a:extLst>
                <a:ext uri="{FF2B5EF4-FFF2-40B4-BE49-F238E27FC236}">
                  <a16:creationId xmlns:a16="http://schemas.microsoft.com/office/drawing/2014/main" id="{14367E0A-0D89-4BBC-9BA1-B04E0380F184}"/>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8217;p57">
              <a:extLst>
                <a:ext uri="{FF2B5EF4-FFF2-40B4-BE49-F238E27FC236}">
                  <a16:creationId xmlns:a16="http://schemas.microsoft.com/office/drawing/2014/main" id="{5E6F0898-FAB6-4A69-89E5-A258B9FD96E3}"/>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8218;p57">
              <a:extLst>
                <a:ext uri="{FF2B5EF4-FFF2-40B4-BE49-F238E27FC236}">
                  <a16:creationId xmlns:a16="http://schemas.microsoft.com/office/drawing/2014/main" id="{7EF1EBEF-F19A-457B-912F-26A90DAD4F74}"/>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8219;p57">
              <a:extLst>
                <a:ext uri="{FF2B5EF4-FFF2-40B4-BE49-F238E27FC236}">
                  <a16:creationId xmlns:a16="http://schemas.microsoft.com/office/drawing/2014/main" id="{A34DB291-8E38-4F91-9260-D8AC6B4E95AC}"/>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8220;p57">
              <a:extLst>
                <a:ext uri="{FF2B5EF4-FFF2-40B4-BE49-F238E27FC236}">
                  <a16:creationId xmlns:a16="http://schemas.microsoft.com/office/drawing/2014/main" id="{06D4E410-59B6-4125-AC06-B234B858D242}"/>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8221;p57">
              <a:extLst>
                <a:ext uri="{FF2B5EF4-FFF2-40B4-BE49-F238E27FC236}">
                  <a16:creationId xmlns:a16="http://schemas.microsoft.com/office/drawing/2014/main" id="{213963E6-A293-4241-B636-1B8DCE6B9E26}"/>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8222;p57">
              <a:extLst>
                <a:ext uri="{FF2B5EF4-FFF2-40B4-BE49-F238E27FC236}">
                  <a16:creationId xmlns:a16="http://schemas.microsoft.com/office/drawing/2014/main" id="{376CD4B6-C5EB-42DC-9BA2-CE8D605FB82D}"/>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8223;p57">
              <a:extLst>
                <a:ext uri="{FF2B5EF4-FFF2-40B4-BE49-F238E27FC236}">
                  <a16:creationId xmlns:a16="http://schemas.microsoft.com/office/drawing/2014/main" id="{F301CBA6-81EB-443A-9B2F-67AB63B18E41}"/>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8224;p57">
              <a:extLst>
                <a:ext uri="{FF2B5EF4-FFF2-40B4-BE49-F238E27FC236}">
                  <a16:creationId xmlns:a16="http://schemas.microsoft.com/office/drawing/2014/main" id="{EBBA3597-38D5-479E-8306-9A8E06A398C9}"/>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79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20"/>
                                        </p:tgtEl>
                                        <p:attrNameLst>
                                          <p:attrName>style.opacity</p:attrName>
                                        </p:attrNameLst>
                                      </p:cBhvr>
                                      <p:to>
                                        <p:strVal val="0.25"/>
                                      </p:to>
                                    </p:set>
                                    <p:animEffect filter="image" prLst="opacity: 0.25">
                                      <p:cBhvr rctx="IE">
                                        <p:cTn id="13" dur="indefinite"/>
                                        <p:tgtEl>
                                          <p:spTgt spid="20"/>
                                        </p:tgtEl>
                                      </p:cBhvr>
                                    </p:animEffect>
                                  </p:childTnLst>
                                </p:cTn>
                              </p:par>
                              <p:par>
                                <p:cTn id="14" presetID="9" presetClass="emph" presetSubtype="0" grpId="1" nodeType="withEffect">
                                  <p:stCondLst>
                                    <p:cond delay="0"/>
                                  </p:stCondLst>
                                  <p:childTnLst>
                                    <p:set>
                                      <p:cBhvr>
                                        <p:cTn id="15" dur="indefinite"/>
                                        <p:tgtEl>
                                          <p:spTgt spid="14"/>
                                        </p:tgtEl>
                                        <p:attrNameLst>
                                          <p:attrName>style.opacity</p:attrName>
                                        </p:attrNameLst>
                                      </p:cBhvr>
                                      <p:to>
                                        <p:strVal val="0.25"/>
                                      </p:to>
                                    </p:set>
                                    <p:animEffect filter="image" prLst="opacity: 0.25">
                                      <p:cBhvr rctx="IE">
                                        <p:cTn id="16" dur="indefinite"/>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23"/>
                                        </p:tgtEl>
                                        <p:attrNameLst>
                                          <p:attrName>style.opacity</p:attrName>
                                        </p:attrNameLst>
                                      </p:cBhvr>
                                      <p:to>
                                        <p:strVal val="0.25"/>
                                      </p:to>
                                    </p:set>
                                    <p:animEffect filter="image" prLst="opacity: 0.25">
                                      <p:cBhvr rctx="IE">
                                        <p:cTn id="25" dur="indefinite"/>
                                        <p:tgtEl>
                                          <p:spTgt spid="23"/>
                                        </p:tgtEl>
                                      </p:cBhvr>
                                    </p:animEffect>
                                  </p:childTnLst>
                                </p:cTn>
                              </p:par>
                              <p:par>
                                <p:cTn id="26" presetID="9" presetClass="emph" presetSubtype="0" nodeType="withEffect">
                                  <p:stCondLst>
                                    <p:cond delay="0"/>
                                  </p:stCondLst>
                                  <p:childTnLst>
                                    <p:set>
                                      <p:cBhvr>
                                        <p:cTn id="27" dur="indefinite"/>
                                        <p:tgtEl>
                                          <p:spTgt spid="12"/>
                                        </p:tgtEl>
                                        <p:attrNameLst>
                                          <p:attrName>style.opacity</p:attrName>
                                        </p:attrNameLst>
                                      </p:cBhvr>
                                      <p:to>
                                        <p:strVal val="0.25"/>
                                      </p:to>
                                    </p:set>
                                    <p:animEffect filter="image" prLst="opacity: 0.25">
                                      <p:cBhvr rctx="IE">
                                        <p:cTn id="28" dur="indefinite"/>
                                        <p:tgtEl>
                                          <p:spTgt spid="12"/>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animBg="1"/>
      <p:bldP spid="23" grpId="1" animBg="1"/>
      <p:bldP spid="13" grpId="0"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5ACE89-C238-4756-A9D1-910433E18E67}"/>
              </a:ext>
            </a:extLst>
          </p:cNvPr>
          <p:cNvPicPr>
            <a:picLocks noChangeAspect="1"/>
          </p:cNvPicPr>
          <p:nvPr/>
        </p:nvPicPr>
        <p:blipFill rotWithShape="1">
          <a:blip r:embed="rId2"/>
          <a:srcRect l="6149" t="7409" r="9703" b="13779"/>
          <a:stretch/>
        </p:blipFill>
        <p:spPr>
          <a:xfrm>
            <a:off x="4066000" y="213360"/>
            <a:ext cx="5078000" cy="4930140"/>
          </a:xfrm>
          <a:prstGeom prst="rect">
            <a:avLst/>
          </a:prstGeom>
        </p:spPr>
      </p:pic>
      <p:sp>
        <p:nvSpPr>
          <p:cNvPr id="2" name="Title 1">
            <a:extLst>
              <a:ext uri="{FF2B5EF4-FFF2-40B4-BE49-F238E27FC236}">
                <a16:creationId xmlns:a16="http://schemas.microsoft.com/office/drawing/2014/main" id="{54E11680-0C11-45FC-BF21-7DA5F8F672A6}"/>
              </a:ext>
            </a:extLst>
          </p:cNvPr>
          <p:cNvSpPr>
            <a:spLocks noGrp="1"/>
          </p:cNvSpPr>
          <p:nvPr>
            <p:ph type="ctrTitle"/>
          </p:nvPr>
        </p:nvSpPr>
        <p:spPr>
          <a:xfrm>
            <a:off x="786090" y="1253490"/>
            <a:ext cx="1949490" cy="2636520"/>
          </a:xfrm>
        </p:spPr>
        <p:txBody>
          <a:bodyPr/>
          <a:lstStyle/>
          <a:p>
            <a:pPr algn="l"/>
            <a:r>
              <a:rPr lang="en-US" sz="6000" dirty="0"/>
              <a:t>A LITTLE HELP</a:t>
            </a:r>
            <a:endParaRPr lang="en-GB" sz="6000" dirty="0"/>
          </a:p>
        </p:txBody>
      </p:sp>
      <p:sp>
        <p:nvSpPr>
          <p:cNvPr id="5" name="TextBox 4">
            <a:extLst>
              <a:ext uri="{FF2B5EF4-FFF2-40B4-BE49-F238E27FC236}">
                <a16:creationId xmlns:a16="http://schemas.microsoft.com/office/drawing/2014/main" id="{36B3CB48-C60B-4FAA-B780-E12214DFF848}"/>
              </a:ext>
            </a:extLst>
          </p:cNvPr>
          <p:cNvSpPr txBox="1"/>
          <p:nvPr/>
        </p:nvSpPr>
        <p:spPr>
          <a:xfrm>
            <a:off x="4655820" y="2338478"/>
            <a:ext cx="1127760" cy="584775"/>
          </a:xfrm>
          <a:prstGeom prst="rect">
            <a:avLst/>
          </a:prstGeom>
          <a:noFill/>
        </p:spPr>
        <p:txBody>
          <a:bodyPr wrap="square" rtlCol="0">
            <a:spAutoFit/>
          </a:bodyPr>
          <a:lstStyle/>
          <a:p>
            <a:r>
              <a:rPr lang="en-GB" sz="3200" dirty="0">
                <a:latin typeface="Anaheim" panose="02000503000000000000" pitchFamily="2" charset="0"/>
              </a:rPr>
              <a:t>SMTP</a:t>
            </a:r>
          </a:p>
        </p:txBody>
      </p:sp>
      <p:sp>
        <p:nvSpPr>
          <p:cNvPr id="6" name="TextBox 5">
            <a:extLst>
              <a:ext uri="{FF2B5EF4-FFF2-40B4-BE49-F238E27FC236}">
                <a16:creationId xmlns:a16="http://schemas.microsoft.com/office/drawing/2014/main" id="{6CB8743E-DC33-4E8B-88FB-87000EB45BC5}"/>
              </a:ext>
            </a:extLst>
          </p:cNvPr>
          <p:cNvSpPr txBox="1"/>
          <p:nvPr/>
        </p:nvSpPr>
        <p:spPr>
          <a:xfrm>
            <a:off x="7536180" y="213360"/>
            <a:ext cx="1127760" cy="584775"/>
          </a:xfrm>
          <a:prstGeom prst="rect">
            <a:avLst/>
          </a:prstGeom>
          <a:noFill/>
        </p:spPr>
        <p:txBody>
          <a:bodyPr wrap="square" rtlCol="0">
            <a:spAutoFit/>
          </a:bodyPr>
          <a:lstStyle/>
          <a:p>
            <a:r>
              <a:rPr lang="en-GB" sz="3200" dirty="0">
                <a:latin typeface="Anaheim" panose="02000503000000000000" pitchFamily="2" charset="0"/>
              </a:rPr>
              <a:t>MIME</a:t>
            </a:r>
          </a:p>
        </p:txBody>
      </p:sp>
    </p:spTree>
    <p:extLst>
      <p:ext uri="{BB962C8B-B14F-4D97-AF65-F5344CB8AC3E}">
        <p14:creationId xmlns:p14="http://schemas.microsoft.com/office/powerpoint/2010/main" val="956220440"/>
      </p:ext>
    </p:extLst>
  </p:cSld>
  <p:clrMapOvr>
    <a:masterClrMapping/>
  </p:clrMapOvr>
  <mc:AlternateContent xmlns:mc="http://schemas.openxmlformats.org/markup-compatibility/2006" xmlns:p14="http://schemas.microsoft.com/office/powerpoint/2010/main">
    <mc:Choice Requires="p14">
      <p:transition spd="slow" p14:dur="2000" advTm="513"/>
    </mc:Choice>
    <mc:Fallback xmlns="">
      <p:transition spd="slow" advTm="51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44C64-AE45-45BC-917B-C1B1C12E5409}"/>
              </a:ext>
            </a:extLst>
          </p:cNvPr>
          <p:cNvSpPr>
            <a:spLocks noGrp="1"/>
          </p:cNvSpPr>
          <p:nvPr>
            <p:ph type="ctrTitle"/>
          </p:nvPr>
        </p:nvSpPr>
        <p:spPr>
          <a:xfrm>
            <a:off x="1379220" y="998220"/>
            <a:ext cx="1586310" cy="686000"/>
          </a:xfrm>
        </p:spPr>
        <p:txBody>
          <a:bodyPr/>
          <a:lstStyle/>
          <a:p>
            <a:r>
              <a:rPr lang="en-GB" dirty="0"/>
              <a:t>Group 9</a:t>
            </a:r>
          </a:p>
        </p:txBody>
      </p:sp>
      <p:graphicFrame>
        <p:nvGraphicFramePr>
          <p:cNvPr id="6" name="Table 6">
            <a:extLst>
              <a:ext uri="{FF2B5EF4-FFF2-40B4-BE49-F238E27FC236}">
                <a16:creationId xmlns:a16="http://schemas.microsoft.com/office/drawing/2014/main" id="{D93ED747-5CE3-4FA7-B53B-8EAB68E3BFEE}"/>
              </a:ext>
            </a:extLst>
          </p:cNvPr>
          <p:cNvGraphicFramePr>
            <a:graphicFrameLocks noGrp="1"/>
          </p:cNvGraphicFramePr>
          <p:nvPr>
            <p:extLst>
              <p:ext uri="{D42A27DB-BD31-4B8C-83A1-F6EECF244321}">
                <p14:modId xmlns:p14="http://schemas.microsoft.com/office/powerpoint/2010/main" val="116352918"/>
              </p:ext>
            </p:extLst>
          </p:nvPr>
        </p:nvGraphicFramePr>
        <p:xfrm>
          <a:off x="579120" y="1866900"/>
          <a:ext cx="3307081" cy="1854200"/>
        </p:xfrm>
        <a:graphic>
          <a:graphicData uri="http://schemas.openxmlformats.org/drawingml/2006/table">
            <a:tbl>
              <a:tblPr firstRow="1" bandRow="1">
                <a:tableStyleId>{76F90048-01CE-4E49-AE75-924FD840A18A}</a:tableStyleId>
              </a:tblPr>
              <a:tblGrid>
                <a:gridCol w="2187279">
                  <a:extLst>
                    <a:ext uri="{9D8B030D-6E8A-4147-A177-3AD203B41FA5}">
                      <a16:colId xmlns:a16="http://schemas.microsoft.com/office/drawing/2014/main" val="3538325066"/>
                    </a:ext>
                  </a:extLst>
                </a:gridCol>
                <a:gridCol w="452222">
                  <a:extLst>
                    <a:ext uri="{9D8B030D-6E8A-4147-A177-3AD203B41FA5}">
                      <a16:colId xmlns:a16="http://schemas.microsoft.com/office/drawing/2014/main" val="3836930229"/>
                    </a:ext>
                  </a:extLst>
                </a:gridCol>
                <a:gridCol w="667580">
                  <a:extLst>
                    <a:ext uri="{9D8B030D-6E8A-4147-A177-3AD203B41FA5}">
                      <a16:colId xmlns:a16="http://schemas.microsoft.com/office/drawing/2014/main" val="1216576186"/>
                    </a:ext>
                  </a:extLst>
                </a:gridCol>
              </a:tblGrid>
              <a:tr h="370840">
                <a:tc>
                  <a:txBody>
                    <a:bodyPr/>
                    <a:lstStyle/>
                    <a:p>
                      <a:r>
                        <a:rPr lang="en-GB" sz="1800" dirty="0">
                          <a:latin typeface="Anaheim" panose="02000503000000000000" pitchFamily="2" charset="0"/>
                        </a:rPr>
                        <a:t>KANISHKA SONI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IN" sz="1800" dirty="0">
                          <a:latin typeface="Anaheim" panose="02000503000000000000" pitchFamily="2" charset="0"/>
                        </a:rPr>
                        <a:t>—</a:t>
                      </a:r>
                      <a:endParaRPr lang="en-GB" sz="1800" dirty="0">
                        <a:latin typeface="Anaheim" panose="02000503000000000000" pitchFamily="2"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800" dirty="0">
                          <a:latin typeface="Anaheim" panose="02000503000000000000" pitchFamily="2" charset="0"/>
                        </a:rPr>
                        <a:t>N045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93110819"/>
                  </a:ext>
                </a:extLst>
              </a:tr>
              <a:tr h="370840">
                <a:tc>
                  <a:txBody>
                    <a:bodyPr/>
                    <a:lstStyle/>
                    <a:p>
                      <a:r>
                        <a:rPr lang="en-GB" sz="1800" dirty="0">
                          <a:latin typeface="Anaheim" panose="02000503000000000000" pitchFamily="2" charset="0"/>
                        </a:rPr>
                        <a:t>VAIBHAV SONI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IN" sz="1800" dirty="0">
                          <a:latin typeface="Anaheim" panose="02000503000000000000" pitchFamily="2" charset="0"/>
                        </a:rPr>
                        <a:t>—</a:t>
                      </a:r>
                      <a:endParaRPr lang="en-GB" sz="1800" dirty="0">
                        <a:latin typeface="Anaheim" panose="02000503000000000000" pitchFamily="2"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800" dirty="0">
                          <a:latin typeface="Anaheim" panose="02000503000000000000" pitchFamily="2" charset="0"/>
                        </a:rPr>
                        <a:t>N046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42545981"/>
                  </a:ext>
                </a:extLst>
              </a:tr>
              <a:tr h="370840">
                <a:tc>
                  <a:txBody>
                    <a:bodyPr/>
                    <a:lstStyle/>
                    <a:p>
                      <a:r>
                        <a:rPr lang="en-GB" sz="1800" dirty="0">
                          <a:latin typeface="Anaheim" panose="02000503000000000000" pitchFamily="2" charset="0"/>
                        </a:rPr>
                        <a:t>SNEHIL SUMAN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IN" sz="1800" dirty="0">
                          <a:latin typeface="Anaheim" panose="02000503000000000000" pitchFamily="2" charset="0"/>
                        </a:rPr>
                        <a:t>—</a:t>
                      </a:r>
                      <a:endParaRPr lang="en-GB" sz="1800" dirty="0">
                        <a:latin typeface="Anaheim" panose="02000503000000000000" pitchFamily="2"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800" dirty="0">
                          <a:latin typeface="Anaheim" panose="02000503000000000000" pitchFamily="2" charset="0"/>
                        </a:rPr>
                        <a:t>N047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2103357"/>
                  </a:ext>
                </a:extLst>
              </a:tr>
              <a:tr h="370840">
                <a:tc>
                  <a:txBody>
                    <a:bodyPr/>
                    <a:lstStyle/>
                    <a:p>
                      <a:r>
                        <a:rPr lang="en-GB" sz="1800" dirty="0">
                          <a:latin typeface="Anaheim" panose="02000503000000000000" pitchFamily="2" charset="0"/>
                        </a:rPr>
                        <a:t>VAISHNAVI SUROTH</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IN" sz="1800" dirty="0">
                          <a:latin typeface="Anaheim" panose="02000503000000000000" pitchFamily="2" charset="0"/>
                        </a:rPr>
                        <a:t>—</a:t>
                      </a:r>
                      <a:endParaRPr lang="en-GB" sz="1800" dirty="0">
                        <a:latin typeface="Anaheim" panose="02000503000000000000" pitchFamily="2"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800" dirty="0">
                          <a:latin typeface="Anaheim" panose="02000503000000000000" pitchFamily="2" charset="0"/>
                        </a:rPr>
                        <a:t>N048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5669012"/>
                  </a:ext>
                </a:extLst>
              </a:tr>
              <a:tr h="370840">
                <a:tc>
                  <a:txBody>
                    <a:bodyPr/>
                    <a:lstStyle/>
                    <a:p>
                      <a:r>
                        <a:rPr lang="en-GB" sz="1800" dirty="0">
                          <a:latin typeface="Anaheim" panose="02000503000000000000" pitchFamily="2" charset="0"/>
                        </a:rPr>
                        <a:t>TARUN TANMAY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IN" sz="1800" dirty="0">
                          <a:latin typeface="Anaheim" panose="02000503000000000000" pitchFamily="2" charset="0"/>
                        </a:rPr>
                        <a:t>—</a:t>
                      </a:r>
                      <a:endParaRPr lang="en-GB" sz="1800" dirty="0">
                        <a:latin typeface="Anaheim" panose="02000503000000000000" pitchFamily="2"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800" dirty="0">
                          <a:latin typeface="Anaheim" panose="02000503000000000000" pitchFamily="2" charset="0"/>
                        </a:rPr>
                        <a:t>N049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30221966"/>
                  </a:ext>
                </a:extLst>
              </a:tr>
            </a:tbl>
          </a:graphicData>
        </a:graphic>
      </p:graphicFrame>
      <p:pic>
        <p:nvPicPr>
          <p:cNvPr id="8" name="Picture 7">
            <a:extLst>
              <a:ext uri="{FF2B5EF4-FFF2-40B4-BE49-F238E27FC236}">
                <a16:creationId xmlns:a16="http://schemas.microsoft.com/office/drawing/2014/main" id="{4CF086C5-AE69-4D85-84F0-D112F1187096}"/>
              </a:ext>
            </a:extLst>
          </p:cNvPr>
          <p:cNvPicPr>
            <a:picLocks noChangeAspect="1"/>
          </p:cNvPicPr>
          <p:nvPr/>
        </p:nvPicPr>
        <p:blipFill rotWithShape="1">
          <a:blip r:embed="rId2"/>
          <a:srcRect t="5334" b="2668"/>
          <a:stretch/>
        </p:blipFill>
        <p:spPr>
          <a:xfrm>
            <a:off x="4191000" y="293370"/>
            <a:ext cx="4953000" cy="4556760"/>
          </a:xfrm>
          <a:prstGeom prst="rect">
            <a:avLst/>
          </a:prstGeom>
        </p:spPr>
      </p:pic>
    </p:spTree>
    <p:extLst>
      <p:ext uri="{BB962C8B-B14F-4D97-AF65-F5344CB8AC3E}">
        <p14:creationId xmlns:p14="http://schemas.microsoft.com/office/powerpoint/2010/main" val="224035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2"/>
        <p:cNvGrpSpPr/>
        <p:nvPr/>
      </p:nvGrpSpPr>
      <p:grpSpPr>
        <a:xfrm>
          <a:off x="0" y="0"/>
          <a:ext cx="0" cy="0"/>
          <a:chOff x="0" y="0"/>
          <a:chExt cx="0" cy="0"/>
        </a:xfrm>
      </p:grpSpPr>
      <p:grpSp>
        <p:nvGrpSpPr>
          <p:cNvPr id="10" name="Group 9">
            <a:extLst>
              <a:ext uri="{FF2B5EF4-FFF2-40B4-BE49-F238E27FC236}">
                <a16:creationId xmlns:a16="http://schemas.microsoft.com/office/drawing/2014/main" id="{17529994-4B6F-40F8-8FA1-1A7FF3B91360}"/>
              </a:ext>
            </a:extLst>
          </p:cNvPr>
          <p:cNvGrpSpPr/>
          <p:nvPr/>
        </p:nvGrpSpPr>
        <p:grpSpPr>
          <a:xfrm>
            <a:off x="1320831" y="1676400"/>
            <a:ext cx="6502339" cy="1189292"/>
            <a:chOff x="2229237" y="973674"/>
            <a:chExt cx="4844596" cy="630608"/>
          </a:xfrm>
        </p:grpSpPr>
        <p:sp>
          <p:nvSpPr>
            <p:cNvPr id="2470" name="Google Shape;2470;p42"/>
            <p:cNvSpPr/>
            <p:nvPr/>
          </p:nvSpPr>
          <p:spPr>
            <a:xfrm>
              <a:off x="2286718" y="1014482"/>
              <a:ext cx="4787115"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42"/>
            <p:cNvSpPr/>
            <p:nvPr/>
          </p:nvSpPr>
          <p:spPr>
            <a:xfrm>
              <a:off x="2229237" y="973674"/>
              <a:ext cx="4787115"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2" name="Google Shape;2472;p42"/>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sp>
        <p:nvSpPr>
          <p:cNvPr id="2473" name="Google Shape;2473;p42"/>
          <p:cNvSpPr txBox="1">
            <a:spLocks noGrp="1"/>
          </p:cNvSpPr>
          <p:nvPr>
            <p:ph type="subTitle" idx="1"/>
          </p:nvPr>
        </p:nvSpPr>
        <p:spPr>
          <a:xfrm>
            <a:off x="1773600" y="2899410"/>
            <a:ext cx="5596800" cy="7048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Your Quota Ends Here</a:t>
            </a:r>
            <a:endParaRPr sz="2000" dirty="0"/>
          </a:p>
        </p:txBody>
      </p:sp>
      <p:sp>
        <p:nvSpPr>
          <p:cNvPr id="2476" name="Google Shape;2476;p42"/>
          <p:cNvSpPr txBox="1">
            <a:spLocks noGrp="1"/>
          </p:cNvSpPr>
          <p:nvPr>
            <p:ph type="title"/>
          </p:nvPr>
        </p:nvSpPr>
        <p:spPr>
          <a:xfrm>
            <a:off x="2205595" y="1620679"/>
            <a:ext cx="4732809" cy="13776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STOP!</a:t>
            </a:r>
            <a:endParaRPr sz="8000" dirty="0"/>
          </a:p>
        </p:txBody>
      </p:sp>
    </p:spTree>
  </p:cSld>
  <p:clrMapOvr>
    <a:masterClrMapping/>
  </p:clrMapOvr>
  <mc:AlternateContent xmlns:mc="http://schemas.openxmlformats.org/markup-compatibility/2006" xmlns:p14="http://schemas.microsoft.com/office/powerpoint/2010/main">
    <mc:Choice Requires="p14">
      <p:transition spd="slow" p14:dur="2000" advTm="1041"/>
    </mc:Choice>
    <mc:Fallback xmlns="">
      <p:transition spd="slow" advTm="104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510363" y="1620357"/>
            <a:ext cx="1864241" cy="92724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rgbClr val="71B8DF"/>
                </a:solidFill>
              </a:rPr>
              <a:t>POP3</a:t>
            </a:r>
          </a:p>
        </p:txBody>
      </p:sp>
      <p:sp>
        <p:nvSpPr>
          <p:cNvPr id="5" name="TextBox 4">
            <a:extLst>
              <a:ext uri="{FF2B5EF4-FFF2-40B4-BE49-F238E27FC236}">
                <a16:creationId xmlns:a16="http://schemas.microsoft.com/office/drawing/2014/main" id="{FA8C9BB9-D3EB-4346-8AEE-4BE46A6D7BB5}"/>
              </a:ext>
            </a:extLst>
          </p:cNvPr>
          <p:cNvSpPr txBox="1"/>
          <p:nvPr/>
        </p:nvSpPr>
        <p:spPr>
          <a:xfrm>
            <a:off x="333153" y="2571750"/>
            <a:ext cx="2041451" cy="954107"/>
          </a:xfrm>
          <a:prstGeom prst="rect">
            <a:avLst/>
          </a:prstGeom>
          <a:noFill/>
        </p:spPr>
        <p:txBody>
          <a:bodyPr wrap="square" rtlCol="0">
            <a:spAutoFit/>
          </a:bodyPr>
          <a:lstStyle/>
          <a:p>
            <a:pPr algn="r"/>
            <a:r>
              <a:rPr lang="en-GB" sz="2800" dirty="0">
                <a:latin typeface="Anaheim" panose="02000503000000000000" pitchFamily="2" charset="0"/>
              </a:rPr>
              <a:t>POST-OFFICE</a:t>
            </a:r>
          </a:p>
          <a:p>
            <a:pPr algn="r"/>
            <a:r>
              <a:rPr lang="en-GB" sz="2800" dirty="0">
                <a:latin typeface="Anaheim" panose="02000503000000000000" pitchFamily="2" charset="0"/>
              </a:rPr>
              <a:t>PROTOCOL</a:t>
            </a:r>
          </a:p>
        </p:txBody>
      </p:sp>
      <p:pic>
        <p:nvPicPr>
          <p:cNvPr id="2" name="Picture 1">
            <a:extLst>
              <a:ext uri="{FF2B5EF4-FFF2-40B4-BE49-F238E27FC236}">
                <a16:creationId xmlns:a16="http://schemas.microsoft.com/office/drawing/2014/main" id="{4E4CDAB7-F5C5-49C6-A68E-665D64E1D253}"/>
              </a:ext>
            </a:extLst>
          </p:cNvPr>
          <p:cNvPicPr>
            <a:picLocks noChangeAspect="1"/>
          </p:cNvPicPr>
          <p:nvPr/>
        </p:nvPicPr>
        <p:blipFill rotWithShape="1">
          <a:blip r:embed="rId3"/>
          <a:srcRect l="3729" t="6963" r="3047" b="6222"/>
          <a:stretch/>
        </p:blipFill>
        <p:spPr>
          <a:xfrm flipH="1">
            <a:off x="3398520" y="0"/>
            <a:ext cx="5745480" cy="5179770"/>
          </a:xfrm>
          <a:prstGeom prst="rect">
            <a:avLst/>
          </a:prstGeom>
        </p:spPr>
      </p:pic>
    </p:spTree>
    <p:extLst>
      <p:ext uri="{BB962C8B-B14F-4D97-AF65-F5344CB8AC3E}">
        <p14:creationId xmlns:p14="http://schemas.microsoft.com/office/powerpoint/2010/main" val="3724461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6456;p72">
            <a:extLst>
              <a:ext uri="{FF2B5EF4-FFF2-40B4-BE49-F238E27FC236}">
                <a16:creationId xmlns:a16="http://schemas.microsoft.com/office/drawing/2014/main" id="{B6D86965-6AA4-4C59-BC03-61FE1B12D7BE}"/>
              </a:ext>
            </a:extLst>
          </p:cNvPr>
          <p:cNvGrpSpPr/>
          <p:nvPr/>
        </p:nvGrpSpPr>
        <p:grpSpPr>
          <a:xfrm>
            <a:off x="559872" y="307944"/>
            <a:ext cx="1449218" cy="1136365"/>
            <a:chOff x="-41694200" y="2382950"/>
            <a:chExt cx="317425" cy="248900"/>
          </a:xfrm>
          <a:solidFill>
            <a:srgbClr val="217BAC"/>
          </a:solidFill>
        </p:grpSpPr>
        <p:sp>
          <p:nvSpPr>
            <p:cNvPr id="14" name="Google Shape;6457;p72">
              <a:extLst>
                <a:ext uri="{FF2B5EF4-FFF2-40B4-BE49-F238E27FC236}">
                  <a16:creationId xmlns:a16="http://schemas.microsoft.com/office/drawing/2014/main" id="{498598E4-A512-4155-AF31-7AB3181EDE02}"/>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sp>
          <p:nvSpPr>
            <p:cNvPr id="15" name="Google Shape;6458;p72">
              <a:extLst>
                <a:ext uri="{FF2B5EF4-FFF2-40B4-BE49-F238E27FC236}">
                  <a16:creationId xmlns:a16="http://schemas.microsoft.com/office/drawing/2014/main" id="{F647A30A-4529-405D-B8EE-D41BBAF0569A}"/>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grpSp>
      <p:cxnSp>
        <p:nvCxnSpPr>
          <p:cNvPr id="17" name="Straight Arrow Connector 16">
            <a:extLst>
              <a:ext uri="{FF2B5EF4-FFF2-40B4-BE49-F238E27FC236}">
                <a16:creationId xmlns:a16="http://schemas.microsoft.com/office/drawing/2014/main" id="{1DB387C6-5EC0-4A7C-8701-2EF93B442F28}"/>
              </a:ext>
            </a:extLst>
          </p:cNvPr>
          <p:cNvCxnSpPr/>
          <p:nvPr/>
        </p:nvCxnSpPr>
        <p:spPr>
          <a:xfrm>
            <a:off x="1272011" y="1578007"/>
            <a:ext cx="0" cy="1211802"/>
          </a:xfrm>
          <a:prstGeom prst="straightConnector1">
            <a:avLst/>
          </a:prstGeom>
          <a:ln w="76200">
            <a:solidFill>
              <a:srgbClr val="71B8DF"/>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6166;p71">
            <a:extLst>
              <a:ext uri="{FF2B5EF4-FFF2-40B4-BE49-F238E27FC236}">
                <a16:creationId xmlns:a16="http://schemas.microsoft.com/office/drawing/2014/main" id="{DA9492F0-F7D2-4B0F-81E6-C680AE805794}"/>
              </a:ext>
            </a:extLst>
          </p:cNvPr>
          <p:cNvSpPr/>
          <p:nvPr/>
        </p:nvSpPr>
        <p:spPr>
          <a:xfrm>
            <a:off x="3726701" y="1726628"/>
            <a:ext cx="1690598" cy="1690245"/>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tx1"/>
          </a:solid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grpSp>
        <p:nvGrpSpPr>
          <p:cNvPr id="19" name="Google Shape;6230;p71">
            <a:extLst>
              <a:ext uri="{FF2B5EF4-FFF2-40B4-BE49-F238E27FC236}">
                <a16:creationId xmlns:a16="http://schemas.microsoft.com/office/drawing/2014/main" id="{643BD11F-CD06-48F2-B181-BFBA70143EF3}"/>
              </a:ext>
            </a:extLst>
          </p:cNvPr>
          <p:cNvGrpSpPr/>
          <p:nvPr/>
        </p:nvGrpSpPr>
        <p:grpSpPr>
          <a:xfrm rot="10800000">
            <a:off x="596111" y="2944016"/>
            <a:ext cx="1351800" cy="1922643"/>
            <a:chOff x="3342275" y="2615925"/>
            <a:chExt cx="339700" cy="483150"/>
          </a:xfrm>
          <a:solidFill>
            <a:srgbClr val="217BAC"/>
          </a:solidFill>
        </p:grpSpPr>
        <p:sp>
          <p:nvSpPr>
            <p:cNvPr id="20" name="Google Shape;6231;p71">
              <a:extLst>
                <a:ext uri="{FF2B5EF4-FFF2-40B4-BE49-F238E27FC236}">
                  <a16:creationId xmlns:a16="http://schemas.microsoft.com/office/drawing/2014/main" id="{A64577AF-9ADF-41E9-A6F6-AE0279C28134}"/>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sp>
          <p:nvSpPr>
            <p:cNvPr id="21" name="Google Shape;6232;p71">
              <a:extLst>
                <a:ext uri="{FF2B5EF4-FFF2-40B4-BE49-F238E27FC236}">
                  <a16:creationId xmlns:a16="http://schemas.microsoft.com/office/drawing/2014/main" id="{2203DF69-8223-4047-A1F2-9888D1221D09}"/>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grpSp>
      <p:cxnSp>
        <p:nvCxnSpPr>
          <p:cNvPr id="22" name="Straight Arrow Connector 21">
            <a:extLst>
              <a:ext uri="{FF2B5EF4-FFF2-40B4-BE49-F238E27FC236}">
                <a16:creationId xmlns:a16="http://schemas.microsoft.com/office/drawing/2014/main" id="{A499CF57-DDCA-4320-8AD4-44296BE446B6}"/>
              </a:ext>
            </a:extLst>
          </p:cNvPr>
          <p:cNvCxnSpPr>
            <a:cxnSpLocks/>
          </p:cNvCxnSpPr>
          <p:nvPr/>
        </p:nvCxnSpPr>
        <p:spPr>
          <a:xfrm flipV="1">
            <a:off x="2281223" y="3218096"/>
            <a:ext cx="1179905" cy="1164126"/>
          </a:xfrm>
          <a:prstGeom prst="straightConnector1">
            <a:avLst/>
          </a:prstGeom>
          <a:ln w="76200">
            <a:solidFill>
              <a:srgbClr val="71B8DF"/>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oogle Shape;6230;p71">
            <a:extLst>
              <a:ext uri="{FF2B5EF4-FFF2-40B4-BE49-F238E27FC236}">
                <a16:creationId xmlns:a16="http://schemas.microsoft.com/office/drawing/2014/main" id="{FC946B76-86BA-49D4-ABB8-BEAD8F954F2B}"/>
              </a:ext>
            </a:extLst>
          </p:cNvPr>
          <p:cNvGrpSpPr/>
          <p:nvPr/>
        </p:nvGrpSpPr>
        <p:grpSpPr>
          <a:xfrm rot="10800000">
            <a:off x="7196090" y="2944016"/>
            <a:ext cx="1351800" cy="1922643"/>
            <a:chOff x="3342275" y="2615925"/>
            <a:chExt cx="339700" cy="483150"/>
          </a:xfrm>
          <a:solidFill>
            <a:srgbClr val="DF3A1F"/>
          </a:solidFill>
        </p:grpSpPr>
        <p:sp>
          <p:nvSpPr>
            <p:cNvPr id="26" name="Google Shape;6231;p71">
              <a:extLst>
                <a:ext uri="{FF2B5EF4-FFF2-40B4-BE49-F238E27FC236}">
                  <a16:creationId xmlns:a16="http://schemas.microsoft.com/office/drawing/2014/main" id="{D93F32F9-92A1-49F9-AB21-60775A9CC6E3}"/>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sp>
          <p:nvSpPr>
            <p:cNvPr id="27" name="Google Shape;6232;p71">
              <a:extLst>
                <a:ext uri="{FF2B5EF4-FFF2-40B4-BE49-F238E27FC236}">
                  <a16:creationId xmlns:a16="http://schemas.microsoft.com/office/drawing/2014/main" id="{10A20CD7-F802-4ED3-9DC7-8AC17BE9DC73}"/>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solidFill>
                  <a:srgbClr val="435D74"/>
                </a:solidFill>
              </a:endParaRPr>
            </a:p>
          </p:txBody>
        </p:sp>
      </p:grpSp>
      <p:cxnSp>
        <p:nvCxnSpPr>
          <p:cNvPr id="28" name="Straight Arrow Connector 27">
            <a:extLst>
              <a:ext uri="{FF2B5EF4-FFF2-40B4-BE49-F238E27FC236}">
                <a16:creationId xmlns:a16="http://schemas.microsoft.com/office/drawing/2014/main" id="{F2ACBC47-87A0-4591-B611-204C3AA0B5FD}"/>
              </a:ext>
            </a:extLst>
          </p:cNvPr>
          <p:cNvCxnSpPr>
            <a:cxnSpLocks/>
          </p:cNvCxnSpPr>
          <p:nvPr/>
        </p:nvCxnSpPr>
        <p:spPr>
          <a:xfrm>
            <a:off x="5778715" y="3218096"/>
            <a:ext cx="1179905" cy="1164126"/>
          </a:xfrm>
          <a:prstGeom prst="straightConnector1">
            <a:avLst/>
          </a:prstGeom>
          <a:ln w="76200">
            <a:solidFill>
              <a:srgbClr val="71B8D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EE57B-3CE0-4AC9-B59C-05E8EE429FC2}"/>
              </a:ext>
            </a:extLst>
          </p:cNvPr>
          <p:cNvCxnSpPr>
            <a:cxnSpLocks/>
          </p:cNvCxnSpPr>
          <p:nvPr/>
        </p:nvCxnSpPr>
        <p:spPr>
          <a:xfrm flipV="1">
            <a:off x="7871990" y="1578007"/>
            <a:ext cx="0" cy="1211802"/>
          </a:xfrm>
          <a:prstGeom prst="straightConnector1">
            <a:avLst/>
          </a:prstGeom>
          <a:ln w="76200">
            <a:solidFill>
              <a:srgbClr val="DF3A1F"/>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6456;p72">
            <a:extLst>
              <a:ext uri="{FF2B5EF4-FFF2-40B4-BE49-F238E27FC236}">
                <a16:creationId xmlns:a16="http://schemas.microsoft.com/office/drawing/2014/main" id="{63DC9F71-2E88-4146-B82A-7B4FDF46A038}"/>
              </a:ext>
            </a:extLst>
          </p:cNvPr>
          <p:cNvGrpSpPr/>
          <p:nvPr/>
        </p:nvGrpSpPr>
        <p:grpSpPr>
          <a:xfrm>
            <a:off x="7147381" y="422244"/>
            <a:ext cx="1449218" cy="1136365"/>
            <a:chOff x="-41694200" y="2382950"/>
            <a:chExt cx="317425" cy="248900"/>
          </a:xfrm>
          <a:solidFill>
            <a:srgbClr val="DF3A1F"/>
          </a:solidFill>
        </p:grpSpPr>
        <p:sp>
          <p:nvSpPr>
            <p:cNvPr id="31" name="Google Shape;6457;p72">
              <a:extLst>
                <a:ext uri="{FF2B5EF4-FFF2-40B4-BE49-F238E27FC236}">
                  <a16:creationId xmlns:a16="http://schemas.microsoft.com/office/drawing/2014/main" id="{02FB5300-960A-4469-8AB1-1654394B45D4}"/>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sp>
          <p:nvSpPr>
            <p:cNvPr id="32" name="Google Shape;6458;p72">
              <a:extLst>
                <a:ext uri="{FF2B5EF4-FFF2-40B4-BE49-F238E27FC236}">
                  <a16:creationId xmlns:a16="http://schemas.microsoft.com/office/drawing/2014/main" id="{C307D745-354D-4083-8547-15167438D7B1}"/>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endParaRPr sz="1050" kern="1200" dirty="0"/>
            </a:p>
          </p:txBody>
        </p:sp>
      </p:grpSp>
      <p:sp>
        <p:nvSpPr>
          <p:cNvPr id="33" name="TextBox 32">
            <a:extLst>
              <a:ext uri="{FF2B5EF4-FFF2-40B4-BE49-F238E27FC236}">
                <a16:creationId xmlns:a16="http://schemas.microsoft.com/office/drawing/2014/main" id="{D16C8689-ABA1-485B-912A-69B4842E0EC7}"/>
              </a:ext>
            </a:extLst>
          </p:cNvPr>
          <p:cNvSpPr txBox="1"/>
          <p:nvPr/>
        </p:nvSpPr>
        <p:spPr>
          <a:xfrm>
            <a:off x="1398234" y="1924235"/>
            <a:ext cx="1125245" cy="600164"/>
          </a:xfrm>
          <a:prstGeom prst="rect">
            <a:avLst/>
          </a:prstGeom>
          <a:noFill/>
        </p:spPr>
        <p:txBody>
          <a:bodyPr wrap="square" rtlCol="0">
            <a:spAutoFit/>
          </a:bodyPr>
          <a:lstStyle/>
          <a:p>
            <a:pPr defTabSz="685800">
              <a:buClrTx/>
            </a:pPr>
            <a:r>
              <a:rPr lang="en-US" sz="3300" kern="1200" dirty="0">
                <a:solidFill>
                  <a:prstClr val="black"/>
                </a:solidFill>
                <a:latin typeface="Anaheim" panose="02000503000000000000" pitchFamily="2" charset="0"/>
                <a:ea typeface="+mn-ea"/>
                <a:cs typeface="+mn-cs"/>
              </a:rPr>
              <a:t>SMTP </a:t>
            </a:r>
            <a:endParaRPr lang="en-IN" sz="3300" kern="1200" dirty="0">
              <a:solidFill>
                <a:prstClr val="black"/>
              </a:solidFill>
              <a:latin typeface="Anaheim" panose="02000503000000000000" pitchFamily="2" charset="0"/>
              <a:ea typeface="+mn-ea"/>
              <a:cs typeface="+mn-cs"/>
            </a:endParaRPr>
          </a:p>
        </p:txBody>
      </p:sp>
      <p:sp>
        <p:nvSpPr>
          <p:cNvPr id="35" name="TextBox 34">
            <a:extLst>
              <a:ext uri="{FF2B5EF4-FFF2-40B4-BE49-F238E27FC236}">
                <a16:creationId xmlns:a16="http://schemas.microsoft.com/office/drawing/2014/main" id="{318C0FA4-9908-4373-8188-415ED43F041A}"/>
              </a:ext>
            </a:extLst>
          </p:cNvPr>
          <p:cNvSpPr txBox="1"/>
          <p:nvPr/>
        </p:nvSpPr>
        <p:spPr>
          <a:xfrm>
            <a:off x="709388" y="3550899"/>
            <a:ext cx="1125245" cy="923330"/>
          </a:xfrm>
          <a:prstGeom prst="rect">
            <a:avLst/>
          </a:prstGeom>
          <a:noFill/>
        </p:spPr>
        <p:txBody>
          <a:bodyPr wrap="square" rtlCol="0">
            <a:spAutoFit/>
          </a:bodyPr>
          <a:lstStyle/>
          <a:p>
            <a:pPr algn="ctr" defTabSz="685800">
              <a:buClrTx/>
            </a:pPr>
            <a:r>
              <a:rPr lang="en-US" sz="2700" kern="1200" dirty="0">
                <a:solidFill>
                  <a:prstClr val="black"/>
                </a:solidFill>
                <a:latin typeface="Anaheim" panose="02000503000000000000" pitchFamily="2" charset="0"/>
                <a:ea typeface="+mn-ea"/>
                <a:cs typeface="+mn-cs"/>
              </a:rPr>
              <a:t>SMTP</a:t>
            </a:r>
          </a:p>
          <a:p>
            <a:pPr algn="ctr" defTabSz="685800">
              <a:buClrTx/>
            </a:pPr>
            <a:r>
              <a:rPr lang="en-US" sz="2700" kern="1200" dirty="0">
                <a:solidFill>
                  <a:prstClr val="black"/>
                </a:solidFill>
                <a:latin typeface="Anaheim" panose="02000503000000000000" pitchFamily="2" charset="0"/>
                <a:ea typeface="+mn-ea"/>
                <a:cs typeface="+mn-cs"/>
              </a:rPr>
              <a:t>Server </a:t>
            </a:r>
            <a:endParaRPr lang="en-IN" sz="2700" kern="1200" dirty="0">
              <a:solidFill>
                <a:prstClr val="black"/>
              </a:solidFill>
              <a:latin typeface="Anaheim" panose="02000503000000000000" pitchFamily="2" charset="0"/>
              <a:ea typeface="+mn-ea"/>
              <a:cs typeface="+mn-cs"/>
            </a:endParaRPr>
          </a:p>
        </p:txBody>
      </p:sp>
      <p:sp>
        <p:nvSpPr>
          <p:cNvPr id="37" name="TextBox 36">
            <a:extLst>
              <a:ext uri="{FF2B5EF4-FFF2-40B4-BE49-F238E27FC236}">
                <a16:creationId xmlns:a16="http://schemas.microsoft.com/office/drawing/2014/main" id="{E7B21CAD-B01D-4F60-8147-6651F442E712}"/>
              </a:ext>
            </a:extLst>
          </p:cNvPr>
          <p:cNvSpPr txBox="1"/>
          <p:nvPr/>
        </p:nvSpPr>
        <p:spPr>
          <a:xfrm>
            <a:off x="7309367" y="3481975"/>
            <a:ext cx="1125245" cy="923330"/>
          </a:xfrm>
          <a:prstGeom prst="rect">
            <a:avLst/>
          </a:prstGeom>
          <a:noFill/>
        </p:spPr>
        <p:txBody>
          <a:bodyPr wrap="square" rtlCol="0">
            <a:spAutoFit/>
          </a:bodyPr>
          <a:lstStyle/>
          <a:p>
            <a:pPr algn="ctr" defTabSz="685800">
              <a:buClrTx/>
            </a:pPr>
            <a:r>
              <a:rPr lang="en-US" sz="2700" kern="1200" dirty="0">
                <a:solidFill>
                  <a:srgbClr val="FF0000"/>
                </a:solidFill>
                <a:latin typeface="Anaheim" panose="02000503000000000000" pitchFamily="2" charset="0"/>
                <a:ea typeface="+mn-ea"/>
                <a:cs typeface="+mn-cs"/>
              </a:rPr>
              <a:t>POP3</a:t>
            </a:r>
          </a:p>
          <a:p>
            <a:pPr algn="ctr" defTabSz="685800">
              <a:buClrTx/>
            </a:pPr>
            <a:r>
              <a:rPr lang="en-US" sz="2700" kern="1200" dirty="0">
                <a:solidFill>
                  <a:srgbClr val="FF0000"/>
                </a:solidFill>
                <a:latin typeface="Anaheim" panose="02000503000000000000" pitchFamily="2" charset="0"/>
                <a:ea typeface="+mn-ea"/>
                <a:cs typeface="+mn-cs"/>
              </a:rPr>
              <a:t>Server </a:t>
            </a:r>
            <a:endParaRPr lang="en-IN" sz="2700" kern="1200" dirty="0">
              <a:solidFill>
                <a:srgbClr val="FF0000"/>
              </a:solidFill>
              <a:latin typeface="Anaheim" panose="02000503000000000000" pitchFamily="2" charset="0"/>
              <a:ea typeface="+mn-ea"/>
              <a:cs typeface="+mn-cs"/>
            </a:endParaRPr>
          </a:p>
        </p:txBody>
      </p:sp>
      <p:sp>
        <p:nvSpPr>
          <p:cNvPr id="39" name="TextBox 38">
            <a:extLst>
              <a:ext uri="{FF2B5EF4-FFF2-40B4-BE49-F238E27FC236}">
                <a16:creationId xmlns:a16="http://schemas.microsoft.com/office/drawing/2014/main" id="{A9793A6A-BB98-4BE7-A76A-CC337F1D878B}"/>
              </a:ext>
            </a:extLst>
          </p:cNvPr>
          <p:cNvSpPr txBox="1"/>
          <p:nvPr/>
        </p:nvSpPr>
        <p:spPr>
          <a:xfrm>
            <a:off x="6620521" y="1924235"/>
            <a:ext cx="1125245" cy="600164"/>
          </a:xfrm>
          <a:prstGeom prst="rect">
            <a:avLst/>
          </a:prstGeom>
          <a:noFill/>
        </p:spPr>
        <p:txBody>
          <a:bodyPr wrap="square" rtlCol="0">
            <a:spAutoFit/>
          </a:bodyPr>
          <a:lstStyle/>
          <a:p>
            <a:pPr defTabSz="685800">
              <a:buClrTx/>
            </a:pPr>
            <a:r>
              <a:rPr lang="en-US" sz="3300" kern="1200" dirty="0">
                <a:solidFill>
                  <a:srgbClr val="FF0000"/>
                </a:solidFill>
                <a:latin typeface="Anaheim" panose="02000503000000000000" pitchFamily="2" charset="0"/>
                <a:ea typeface="+mn-ea"/>
                <a:cs typeface="+mn-cs"/>
              </a:rPr>
              <a:t>POP3 </a:t>
            </a:r>
            <a:endParaRPr lang="en-IN" sz="3300" kern="1200" dirty="0">
              <a:solidFill>
                <a:srgbClr val="FF0000"/>
              </a:solidFill>
              <a:latin typeface="Anaheim" panose="02000503000000000000" pitchFamily="2" charset="0"/>
              <a:ea typeface="+mn-ea"/>
              <a:cs typeface="+mn-cs"/>
            </a:endParaRPr>
          </a:p>
        </p:txBody>
      </p:sp>
      <p:sp>
        <p:nvSpPr>
          <p:cNvPr id="40" name="TextBox 39">
            <a:extLst>
              <a:ext uri="{FF2B5EF4-FFF2-40B4-BE49-F238E27FC236}">
                <a16:creationId xmlns:a16="http://schemas.microsoft.com/office/drawing/2014/main" id="{D64FEE6F-C8DF-4338-92D8-60AFFEF4723C}"/>
              </a:ext>
            </a:extLst>
          </p:cNvPr>
          <p:cNvSpPr txBox="1"/>
          <p:nvPr/>
        </p:nvSpPr>
        <p:spPr>
          <a:xfrm>
            <a:off x="3688399" y="1178851"/>
            <a:ext cx="1779672" cy="553998"/>
          </a:xfrm>
          <a:prstGeom prst="rect">
            <a:avLst/>
          </a:prstGeom>
          <a:noFill/>
        </p:spPr>
        <p:txBody>
          <a:bodyPr wrap="square" rtlCol="0">
            <a:spAutoFit/>
          </a:bodyPr>
          <a:lstStyle/>
          <a:p>
            <a:pPr algn="ctr" defTabSz="685800">
              <a:buClrTx/>
            </a:pPr>
            <a:r>
              <a:rPr lang="en-US" sz="3000" kern="1200" dirty="0">
                <a:solidFill>
                  <a:prstClr val="black"/>
                </a:solidFill>
                <a:latin typeface="Anaheim" panose="02000503000000000000" pitchFamily="2" charset="0"/>
                <a:ea typeface="+mn-ea"/>
                <a:cs typeface="+mn-cs"/>
              </a:rPr>
              <a:t>INTERNET</a:t>
            </a:r>
            <a:endParaRPr lang="en-IN" sz="3000" kern="1200" dirty="0">
              <a:solidFill>
                <a:prstClr val="black"/>
              </a:solidFill>
              <a:latin typeface="Anaheim" panose="02000503000000000000" pitchFamily="2" charset="0"/>
              <a:ea typeface="+mn-ea"/>
              <a:cs typeface="+mn-cs"/>
            </a:endParaRPr>
          </a:p>
        </p:txBody>
      </p:sp>
      <p:sp>
        <p:nvSpPr>
          <p:cNvPr id="42" name="TextBox 41">
            <a:extLst>
              <a:ext uri="{FF2B5EF4-FFF2-40B4-BE49-F238E27FC236}">
                <a16:creationId xmlns:a16="http://schemas.microsoft.com/office/drawing/2014/main" id="{EB57CC0E-113E-4490-A269-7F5C1A3339B2}"/>
              </a:ext>
            </a:extLst>
          </p:cNvPr>
          <p:cNvSpPr txBox="1"/>
          <p:nvPr/>
        </p:nvSpPr>
        <p:spPr>
          <a:xfrm>
            <a:off x="2955145" y="3712481"/>
            <a:ext cx="1125245" cy="600164"/>
          </a:xfrm>
          <a:prstGeom prst="rect">
            <a:avLst/>
          </a:prstGeom>
          <a:noFill/>
        </p:spPr>
        <p:txBody>
          <a:bodyPr wrap="square" rtlCol="0">
            <a:spAutoFit/>
          </a:bodyPr>
          <a:lstStyle/>
          <a:p>
            <a:pPr defTabSz="685800">
              <a:buClrTx/>
            </a:pPr>
            <a:r>
              <a:rPr lang="en-US" sz="3300" kern="1200" dirty="0">
                <a:solidFill>
                  <a:prstClr val="black"/>
                </a:solidFill>
                <a:latin typeface="Anaheim" panose="02000503000000000000" pitchFamily="2" charset="0"/>
                <a:ea typeface="+mn-ea"/>
                <a:cs typeface="+mn-cs"/>
              </a:rPr>
              <a:t>SMTP </a:t>
            </a:r>
            <a:endParaRPr lang="en-IN" sz="3300" kern="1200" dirty="0">
              <a:solidFill>
                <a:prstClr val="black"/>
              </a:solidFill>
              <a:latin typeface="Anaheim" panose="02000503000000000000" pitchFamily="2" charset="0"/>
              <a:ea typeface="+mn-ea"/>
              <a:cs typeface="+mn-cs"/>
            </a:endParaRPr>
          </a:p>
        </p:txBody>
      </p:sp>
      <p:sp>
        <p:nvSpPr>
          <p:cNvPr id="44" name="TextBox 43">
            <a:extLst>
              <a:ext uri="{FF2B5EF4-FFF2-40B4-BE49-F238E27FC236}">
                <a16:creationId xmlns:a16="http://schemas.microsoft.com/office/drawing/2014/main" id="{CDBE8B67-4ED0-4947-8532-7DA93FB3BD3A}"/>
              </a:ext>
            </a:extLst>
          </p:cNvPr>
          <p:cNvSpPr txBox="1"/>
          <p:nvPr/>
        </p:nvSpPr>
        <p:spPr>
          <a:xfrm>
            <a:off x="5181450" y="3700256"/>
            <a:ext cx="1125245" cy="600164"/>
          </a:xfrm>
          <a:prstGeom prst="rect">
            <a:avLst/>
          </a:prstGeom>
          <a:noFill/>
        </p:spPr>
        <p:txBody>
          <a:bodyPr wrap="square" rtlCol="0">
            <a:spAutoFit/>
          </a:bodyPr>
          <a:lstStyle/>
          <a:p>
            <a:pPr defTabSz="685800">
              <a:buClrTx/>
            </a:pPr>
            <a:r>
              <a:rPr lang="en-US" sz="3300" kern="1200" dirty="0">
                <a:solidFill>
                  <a:prstClr val="black"/>
                </a:solidFill>
                <a:latin typeface="Anaheim" panose="02000503000000000000" pitchFamily="2" charset="0"/>
                <a:ea typeface="+mn-ea"/>
                <a:cs typeface="+mn-cs"/>
              </a:rPr>
              <a:t>SMTP </a:t>
            </a:r>
            <a:endParaRPr lang="en-IN" sz="3300" kern="1200" dirty="0">
              <a:solidFill>
                <a:prstClr val="black"/>
              </a:solidFill>
              <a:latin typeface="Anaheim" panose="02000503000000000000" pitchFamily="2" charset="0"/>
              <a:ea typeface="+mn-ea"/>
              <a:cs typeface="+mn-cs"/>
            </a:endParaRPr>
          </a:p>
        </p:txBody>
      </p:sp>
      <p:sp>
        <p:nvSpPr>
          <p:cNvPr id="2" name="TextBox 1">
            <a:extLst>
              <a:ext uri="{FF2B5EF4-FFF2-40B4-BE49-F238E27FC236}">
                <a16:creationId xmlns:a16="http://schemas.microsoft.com/office/drawing/2014/main" id="{9765F311-43F5-487D-9654-856C1501C330}"/>
              </a:ext>
            </a:extLst>
          </p:cNvPr>
          <p:cNvSpPr txBox="1"/>
          <p:nvPr/>
        </p:nvSpPr>
        <p:spPr>
          <a:xfrm>
            <a:off x="1947911" y="361507"/>
            <a:ext cx="1179905" cy="461665"/>
          </a:xfrm>
          <a:prstGeom prst="rect">
            <a:avLst/>
          </a:prstGeom>
          <a:noFill/>
        </p:spPr>
        <p:txBody>
          <a:bodyPr wrap="square" rtlCol="0">
            <a:spAutoFit/>
          </a:bodyPr>
          <a:lstStyle/>
          <a:p>
            <a:r>
              <a:rPr lang="en-GB" sz="2400" dirty="0">
                <a:latin typeface="Anaheim" panose="02000503000000000000" pitchFamily="2" charset="0"/>
              </a:rPr>
              <a:t>SENDER</a:t>
            </a:r>
          </a:p>
        </p:txBody>
      </p:sp>
      <p:sp>
        <p:nvSpPr>
          <p:cNvPr id="3" name="TextBox 2">
            <a:extLst>
              <a:ext uri="{FF2B5EF4-FFF2-40B4-BE49-F238E27FC236}">
                <a16:creationId xmlns:a16="http://schemas.microsoft.com/office/drawing/2014/main" id="{AEB0D003-F74C-4DA0-81F1-E2C4EAF35BB7}"/>
              </a:ext>
            </a:extLst>
          </p:cNvPr>
          <p:cNvSpPr txBox="1"/>
          <p:nvPr/>
        </p:nvSpPr>
        <p:spPr>
          <a:xfrm>
            <a:off x="5968194" y="645293"/>
            <a:ext cx="1319832" cy="461665"/>
          </a:xfrm>
          <a:prstGeom prst="rect">
            <a:avLst/>
          </a:prstGeom>
          <a:noFill/>
        </p:spPr>
        <p:txBody>
          <a:bodyPr wrap="square" rtlCol="0">
            <a:spAutoFit/>
          </a:bodyPr>
          <a:lstStyle/>
          <a:p>
            <a:r>
              <a:rPr lang="en-GB" sz="2400" dirty="0">
                <a:solidFill>
                  <a:srgbClr val="FF0000"/>
                </a:solidFill>
                <a:latin typeface="Anaheim" panose="02000503000000000000" pitchFamily="2" charset="0"/>
              </a:rPr>
              <a:t>RECEIVER</a:t>
            </a:r>
          </a:p>
        </p:txBody>
      </p:sp>
    </p:spTree>
    <p:extLst>
      <p:ext uri="{BB962C8B-B14F-4D97-AF65-F5344CB8AC3E}">
        <p14:creationId xmlns:p14="http://schemas.microsoft.com/office/powerpoint/2010/main" val="186825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5"/>
                                      </p:to>
                                    </p:set>
                                    <p:animEffect filter="image" prLst="opacity: 0.5">
                                      <p:cBhvr rctx="IE">
                                        <p:cTn id="10" dur="indefinite"/>
                                        <p:tgtEl>
                                          <p:spTgt spid="17"/>
                                        </p:tgtEl>
                                      </p:cBhvr>
                                    </p:animEffect>
                                  </p:childTnLst>
                                </p:cTn>
                              </p:par>
                              <p:par>
                                <p:cTn id="11" presetID="9" presetClass="emph" presetSubtype="0" nodeType="withEffect">
                                  <p:stCondLst>
                                    <p:cond delay="0"/>
                                  </p:stCondLst>
                                  <p:childTnLst>
                                    <p:set>
                                      <p:cBhvr>
                                        <p:cTn id="12" dur="indefinite"/>
                                        <p:tgtEl>
                                          <p:spTgt spid="19"/>
                                        </p:tgtEl>
                                        <p:attrNameLst>
                                          <p:attrName>style.opacity</p:attrName>
                                        </p:attrNameLst>
                                      </p:cBhvr>
                                      <p:to>
                                        <p:strVal val="0.5"/>
                                      </p:to>
                                    </p:set>
                                    <p:animEffect filter="image" prLst="opacity: 0.5">
                                      <p:cBhvr rctx="IE">
                                        <p:cTn id="13" dur="indefinite"/>
                                        <p:tgtEl>
                                          <p:spTgt spid="19"/>
                                        </p:tgtEl>
                                      </p:cBhvr>
                                    </p:animEffect>
                                  </p:childTnLst>
                                </p:cTn>
                              </p:par>
                              <p:par>
                                <p:cTn id="14" presetID="9" presetClass="emph" presetSubtype="0" nodeType="withEffect">
                                  <p:stCondLst>
                                    <p:cond delay="0"/>
                                  </p:stCondLst>
                                  <p:childTnLst>
                                    <p:set>
                                      <p:cBhvr>
                                        <p:cTn id="15" dur="indefinite"/>
                                        <p:tgtEl>
                                          <p:spTgt spid="22"/>
                                        </p:tgtEl>
                                        <p:attrNameLst>
                                          <p:attrName>style.opacity</p:attrName>
                                        </p:attrNameLst>
                                      </p:cBhvr>
                                      <p:to>
                                        <p:strVal val="0.5"/>
                                      </p:to>
                                    </p:set>
                                    <p:animEffect filter="image" prLst="opacity: 0.5">
                                      <p:cBhvr rctx="IE">
                                        <p:cTn id="16" dur="indefinite"/>
                                        <p:tgtEl>
                                          <p:spTgt spid="22"/>
                                        </p:tgtEl>
                                      </p:cBhvr>
                                    </p:animEffect>
                                  </p:childTnLst>
                                </p:cTn>
                              </p:par>
                              <p:par>
                                <p:cTn id="17" presetID="9" presetClass="emph" presetSubtype="0" grpId="0" nodeType="withEffect">
                                  <p:stCondLst>
                                    <p:cond delay="0"/>
                                  </p:stCondLst>
                                  <p:childTnLst>
                                    <p:set>
                                      <p:cBhvr>
                                        <p:cTn id="18" dur="indefinite"/>
                                        <p:tgtEl>
                                          <p:spTgt spid="33"/>
                                        </p:tgtEl>
                                        <p:attrNameLst>
                                          <p:attrName>style.opacity</p:attrName>
                                        </p:attrNameLst>
                                      </p:cBhvr>
                                      <p:to>
                                        <p:strVal val="0.5"/>
                                      </p:to>
                                    </p:set>
                                    <p:animEffect filter="image" prLst="opacity: 0.5">
                                      <p:cBhvr rctx="IE">
                                        <p:cTn id="19" dur="indefinite"/>
                                        <p:tgtEl>
                                          <p:spTgt spid="33"/>
                                        </p:tgtEl>
                                      </p:cBhvr>
                                    </p:animEffect>
                                  </p:childTnLst>
                                </p:cTn>
                              </p:par>
                              <p:par>
                                <p:cTn id="20" presetID="9" presetClass="emph" presetSubtype="0" grpId="0" nodeType="withEffect">
                                  <p:stCondLst>
                                    <p:cond delay="0"/>
                                  </p:stCondLst>
                                  <p:childTnLst>
                                    <p:set>
                                      <p:cBhvr>
                                        <p:cTn id="21" dur="indefinite"/>
                                        <p:tgtEl>
                                          <p:spTgt spid="35"/>
                                        </p:tgtEl>
                                        <p:attrNameLst>
                                          <p:attrName>style.opacity</p:attrName>
                                        </p:attrNameLst>
                                      </p:cBhvr>
                                      <p:to>
                                        <p:strVal val="0.5"/>
                                      </p:to>
                                    </p:set>
                                    <p:animEffect filter="image" prLst="opacity: 0.5">
                                      <p:cBhvr rctx="IE">
                                        <p:cTn id="22" dur="indefinite"/>
                                        <p:tgtEl>
                                          <p:spTgt spid="35"/>
                                        </p:tgtEl>
                                      </p:cBhvr>
                                    </p:animEffect>
                                  </p:childTnLst>
                                </p:cTn>
                              </p:par>
                              <p:par>
                                <p:cTn id="23" presetID="9" presetClass="emph" presetSubtype="0" grpId="0" nodeType="withEffect">
                                  <p:stCondLst>
                                    <p:cond delay="0"/>
                                  </p:stCondLst>
                                  <p:childTnLst>
                                    <p:set>
                                      <p:cBhvr>
                                        <p:cTn id="24" dur="indefinite"/>
                                        <p:tgtEl>
                                          <p:spTgt spid="42"/>
                                        </p:tgtEl>
                                        <p:attrNameLst>
                                          <p:attrName>style.opacity</p:attrName>
                                        </p:attrNameLst>
                                      </p:cBhvr>
                                      <p:to>
                                        <p:strVal val="0.5"/>
                                      </p:to>
                                    </p:set>
                                    <p:animEffect filter="image" prLst="opacity: 0.5">
                                      <p:cBhvr rctx="IE">
                                        <p:cTn id="25" dur="indefinite"/>
                                        <p:tgtEl>
                                          <p:spTgt spid="42"/>
                                        </p:tgtEl>
                                      </p:cBhvr>
                                    </p:animEffect>
                                  </p:childTnLst>
                                </p:cTn>
                              </p:par>
                              <p:par>
                                <p:cTn id="26" presetID="9" presetClass="emph" presetSubtype="0" grpId="0" nodeType="withEffect">
                                  <p:stCondLst>
                                    <p:cond delay="0"/>
                                  </p:stCondLst>
                                  <p:childTnLst>
                                    <p:set>
                                      <p:cBhvr>
                                        <p:cTn id="27" dur="indefinite"/>
                                        <p:tgtEl>
                                          <p:spTgt spid="2"/>
                                        </p:tgtEl>
                                        <p:attrNameLst>
                                          <p:attrName>style.opacity</p:attrName>
                                        </p:attrNameLst>
                                      </p:cBhvr>
                                      <p:to>
                                        <p:strVal val="0.5"/>
                                      </p:to>
                                    </p:set>
                                    <p:animEffect filter="image" prLst="opacity: 0.5">
                                      <p:cBhvr rctx="IE">
                                        <p:cTn id="28" dur="indefinite"/>
                                        <p:tgtEl>
                                          <p:spTgt spid="2"/>
                                        </p:tgtEl>
                                      </p:cBhvr>
                                    </p:animEffect>
                                  </p:childTnLst>
                                </p:cTn>
                              </p:par>
                              <p:par>
                                <p:cTn id="29" presetID="9" presetClass="emph" presetSubtype="0" grpId="0" nodeType="withEffect">
                                  <p:stCondLst>
                                    <p:cond delay="0"/>
                                  </p:stCondLst>
                                  <p:childTnLst>
                                    <p:set>
                                      <p:cBhvr>
                                        <p:cTn id="30" dur="indefinite"/>
                                        <p:tgtEl>
                                          <p:spTgt spid="44"/>
                                        </p:tgtEl>
                                        <p:attrNameLst>
                                          <p:attrName>style.opacity</p:attrName>
                                        </p:attrNameLst>
                                      </p:cBhvr>
                                      <p:to>
                                        <p:strVal val="0.5"/>
                                      </p:to>
                                    </p:set>
                                    <p:animEffect filter="image" prLst="opacity: 0.5">
                                      <p:cBhvr rctx="IE">
                                        <p:cTn id="31" dur="indefinite"/>
                                        <p:tgtEl>
                                          <p:spTgt spid="44"/>
                                        </p:tgtEl>
                                      </p:cBhvr>
                                    </p:animEffect>
                                  </p:childTnLst>
                                </p:cTn>
                              </p:par>
                              <p:par>
                                <p:cTn id="32" presetID="9" presetClass="emph" presetSubtype="0" nodeType="withEffect">
                                  <p:stCondLst>
                                    <p:cond delay="0"/>
                                  </p:stCondLst>
                                  <p:childTnLst>
                                    <p:set>
                                      <p:cBhvr>
                                        <p:cTn id="33" dur="indefinite"/>
                                        <p:tgtEl>
                                          <p:spTgt spid="28"/>
                                        </p:tgtEl>
                                        <p:attrNameLst>
                                          <p:attrName>style.opacity</p:attrName>
                                        </p:attrNameLst>
                                      </p:cBhvr>
                                      <p:to>
                                        <p:strVal val="0.5"/>
                                      </p:to>
                                    </p:set>
                                    <p:animEffect filter="image" prLst="opacity: 0.5">
                                      <p:cBhvr rctx="IE">
                                        <p:cTn id="34"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2" grpId="0"/>
      <p:bldP spid="44"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2"/>
        <p:cNvGrpSpPr/>
        <p:nvPr/>
      </p:nvGrpSpPr>
      <p:grpSpPr>
        <a:xfrm>
          <a:off x="0" y="0"/>
          <a:ext cx="0" cy="0"/>
          <a:chOff x="0" y="0"/>
          <a:chExt cx="0" cy="0"/>
        </a:xfrm>
      </p:grpSpPr>
      <p:grpSp>
        <p:nvGrpSpPr>
          <p:cNvPr id="10" name="Group 9">
            <a:extLst>
              <a:ext uri="{FF2B5EF4-FFF2-40B4-BE49-F238E27FC236}">
                <a16:creationId xmlns:a16="http://schemas.microsoft.com/office/drawing/2014/main" id="{17529994-4B6F-40F8-8FA1-1A7FF3B91360}"/>
              </a:ext>
            </a:extLst>
          </p:cNvPr>
          <p:cNvGrpSpPr/>
          <p:nvPr/>
        </p:nvGrpSpPr>
        <p:grpSpPr>
          <a:xfrm>
            <a:off x="1320831" y="1676400"/>
            <a:ext cx="6502339" cy="1189292"/>
            <a:chOff x="2229237" y="973674"/>
            <a:chExt cx="4844596" cy="630608"/>
          </a:xfrm>
        </p:grpSpPr>
        <p:sp>
          <p:nvSpPr>
            <p:cNvPr id="2470" name="Google Shape;2470;p42"/>
            <p:cNvSpPr/>
            <p:nvPr/>
          </p:nvSpPr>
          <p:spPr>
            <a:xfrm>
              <a:off x="2286718" y="1014482"/>
              <a:ext cx="4787115"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42"/>
            <p:cNvSpPr/>
            <p:nvPr/>
          </p:nvSpPr>
          <p:spPr>
            <a:xfrm>
              <a:off x="2229237" y="973674"/>
              <a:ext cx="4787115"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2" name="Google Shape;2472;p42"/>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sp>
        <p:nvSpPr>
          <p:cNvPr id="2473" name="Google Shape;2473;p42"/>
          <p:cNvSpPr txBox="1">
            <a:spLocks noGrp="1"/>
          </p:cNvSpPr>
          <p:nvPr>
            <p:ph type="subTitle" idx="1"/>
          </p:nvPr>
        </p:nvSpPr>
        <p:spPr>
          <a:xfrm>
            <a:off x="1773600" y="2899410"/>
            <a:ext cx="5596800" cy="7048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Minimal</a:t>
            </a:r>
            <a:endParaRPr sz="2000" dirty="0"/>
          </a:p>
        </p:txBody>
      </p:sp>
      <p:sp>
        <p:nvSpPr>
          <p:cNvPr id="2476" name="Google Shape;2476;p42"/>
          <p:cNvSpPr txBox="1">
            <a:spLocks noGrp="1"/>
          </p:cNvSpPr>
          <p:nvPr>
            <p:ph type="title"/>
          </p:nvPr>
        </p:nvSpPr>
        <p:spPr>
          <a:xfrm>
            <a:off x="2205595" y="1620679"/>
            <a:ext cx="4732809" cy="13776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0" b="1" dirty="0"/>
              <a:t>ERRORS?</a:t>
            </a:r>
            <a:endParaRPr sz="8000" dirty="0"/>
          </a:p>
        </p:txBody>
      </p:sp>
    </p:spTree>
    <p:extLst>
      <p:ext uri="{BB962C8B-B14F-4D97-AF65-F5344CB8AC3E}">
        <p14:creationId xmlns:p14="http://schemas.microsoft.com/office/powerpoint/2010/main" val="4189059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39"/>
        <p:cNvGrpSpPr/>
        <p:nvPr/>
      </p:nvGrpSpPr>
      <p:grpSpPr>
        <a:xfrm>
          <a:off x="0" y="0"/>
          <a:ext cx="0" cy="0"/>
          <a:chOff x="0" y="0"/>
          <a:chExt cx="0" cy="0"/>
        </a:xfrm>
      </p:grpSpPr>
      <p:sp>
        <p:nvSpPr>
          <p:cNvPr id="2440" name="Google Shape;2440;p41"/>
          <p:cNvSpPr/>
          <p:nvPr/>
        </p:nvSpPr>
        <p:spPr>
          <a:xfrm>
            <a:off x="7362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41"/>
          <p:cNvSpPr/>
          <p:nvPr/>
        </p:nvSpPr>
        <p:spPr>
          <a:xfrm>
            <a:off x="8193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sp>
        <p:nvSpPr>
          <p:cNvPr id="2444" name="Google Shape;2444;p41"/>
          <p:cNvSpPr txBox="1">
            <a:spLocks noGrp="1"/>
          </p:cNvSpPr>
          <p:nvPr>
            <p:ph type="ctrTitle"/>
          </p:nvPr>
        </p:nvSpPr>
        <p:spPr>
          <a:xfrm>
            <a:off x="1102925"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a:t>
            </a:r>
            <a:endParaRPr dirty="0"/>
          </a:p>
        </p:txBody>
      </p:sp>
      <p:sp>
        <p:nvSpPr>
          <p:cNvPr id="2446" name="Google Shape;2446;p41"/>
          <p:cNvSpPr/>
          <p:nvPr/>
        </p:nvSpPr>
        <p:spPr>
          <a:xfrm>
            <a:off x="34906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41"/>
          <p:cNvSpPr/>
          <p:nvPr/>
        </p:nvSpPr>
        <p:spPr>
          <a:xfrm>
            <a:off x="35737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41"/>
          <p:cNvSpPr/>
          <p:nvPr/>
        </p:nvSpPr>
        <p:spPr>
          <a:xfrm>
            <a:off x="62450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41"/>
          <p:cNvSpPr/>
          <p:nvPr/>
        </p:nvSpPr>
        <p:spPr>
          <a:xfrm>
            <a:off x="63281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52" name="Google Shape;2452;p41"/>
          <p:cNvCxnSpPr>
            <a:stCxn id="2453" idx="2"/>
            <a:endCxn id="2451" idx="0"/>
          </p:cNvCxnSpPr>
          <p:nvPr/>
        </p:nvCxnSpPr>
        <p:spPr>
          <a:xfrm>
            <a:off x="7326400" y="2374800"/>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3860651"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t>
            </a:r>
            <a:endParaRPr dirty="0"/>
          </a:p>
        </p:txBody>
      </p:sp>
      <p:sp>
        <p:nvSpPr>
          <p:cNvPr id="2456" name="Google Shape;2456;p41"/>
          <p:cNvSpPr txBox="1">
            <a:spLocks noGrp="1"/>
          </p:cNvSpPr>
          <p:nvPr>
            <p:ph type="ctrTitle" idx="4"/>
          </p:nvPr>
        </p:nvSpPr>
        <p:spPr>
          <a:xfrm>
            <a:off x="6605984"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t>
            </a:r>
            <a:endParaRPr dirty="0"/>
          </a:p>
        </p:txBody>
      </p:sp>
      <p:sp>
        <p:nvSpPr>
          <p:cNvPr id="19" name="Title 19">
            <a:extLst>
              <a:ext uri="{FF2B5EF4-FFF2-40B4-BE49-F238E27FC236}">
                <a16:creationId xmlns:a16="http://schemas.microsoft.com/office/drawing/2014/main" id="{D5538DB2-D655-4F91-ABC7-4E0BA6D405EB}"/>
              </a:ext>
            </a:extLst>
          </p:cNvPr>
          <p:cNvSpPr txBox="1">
            <a:spLocks/>
          </p:cNvSpPr>
          <p:nvPr/>
        </p:nvSpPr>
        <p:spPr>
          <a:xfrm>
            <a:off x="5180650" y="426820"/>
            <a:ext cx="396335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r>
              <a:rPr lang="en-US" sz="3200" dirty="0">
                <a:latin typeface="Staatliches" pitchFamily="2" charset="0"/>
              </a:rPr>
              <a:t>Disadvantages</a:t>
            </a:r>
            <a:endParaRPr lang="en-GB" sz="3200" dirty="0">
              <a:latin typeface="Staatliches" pitchFamily="2" charset="0"/>
            </a:endParaRPr>
          </a:p>
        </p:txBody>
      </p:sp>
      <p:cxnSp>
        <p:nvCxnSpPr>
          <p:cNvPr id="41" name="Google Shape;2452;p41">
            <a:extLst>
              <a:ext uri="{FF2B5EF4-FFF2-40B4-BE49-F238E27FC236}">
                <a16:creationId xmlns:a16="http://schemas.microsoft.com/office/drawing/2014/main" id="{BF61FE87-DBE2-4FC5-A40D-BCE98C2675B7}"/>
              </a:ext>
            </a:extLst>
          </p:cNvPr>
          <p:cNvCxnSpPr/>
          <p:nvPr/>
        </p:nvCxnSpPr>
        <p:spPr>
          <a:xfrm>
            <a:off x="4556365" y="2374800"/>
            <a:ext cx="0" cy="261900"/>
          </a:xfrm>
          <a:prstGeom prst="straightConnector1">
            <a:avLst/>
          </a:prstGeom>
          <a:noFill/>
          <a:ln w="9525" cap="flat" cmpd="sng">
            <a:solidFill>
              <a:schemeClr val="accent3"/>
            </a:solidFill>
            <a:prstDash val="solid"/>
            <a:round/>
            <a:headEnd type="none" w="med" len="med"/>
            <a:tailEnd type="none" w="med" len="med"/>
          </a:ln>
        </p:spPr>
      </p:cxnSp>
      <p:cxnSp>
        <p:nvCxnSpPr>
          <p:cNvPr id="42" name="Google Shape;2452;p41">
            <a:extLst>
              <a:ext uri="{FF2B5EF4-FFF2-40B4-BE49-F238E27FC236}">
                <a16:creationId xmlns:a16="http://schemas.microsoft.com/office/drawing/2014/main" id="{DB74B9A6-DA8E-443A-85BD-17C2E0765CD2}"/>
              </a:ext>
            </a:extLst>
          </p:cNvPr>
          <p:cNvCxnSpPr>
            <a:cxnSpLocks/>
            <a:endCxn id="2441" idx="0"/>
          </p:cNvCxnSpPr>
          <p:nvPr/>
        </p:nvCxnSpPr>
        <p:spPr>
          <a:xfrm>
            <a:off x="1813560" y="2358330"/>
            <a:ext cx="4040" cy="278370"/>
          </a:xfrm>
          <a:prstGeom prst="straightConnector1">
            <a:avLst/>
          </a:prstGeom>
          <a:noFill/>
          <a:ln w="9525" cap="flat" cmpd="sng">
            <a:solidFill>
              <a:schemeClr val="accent3"/>
            </a:solidFill>
            <a:prstDash val="solid"/>
            <a:round/>
            <a:headEnd type="none" w="med" len="med"/>
            <a:tailEnd type="none" w="med" len="med"/>
          </a:ln>
        </p:spPr>
      </p:cxnSp>
      <p:sp>
        <p:nvSpPr>
          <p:cNvPr id="44" name="Google Shape;785;p32">
            <a:extLst>
              <a:ext uri="{FF2B5EF4-FFF2-40B4-BE49-F238E27FC236}">
                <a16:creationId xmlns:a16="http://schemas.microsoft.com/office/drawing/2014/main" id="{7A9FB77D-5FBB-4550-BE89-92B369D8D943}"/>
              </a:ext>
            </a:extLst>
          </p:cNvPr>
          <p:cNvSpPr/>
          <p:nvPr/>
        </p:nvSpPr>
        <p:spPr>
          <a:xfrm>
            <a:off x="276254" y="267157"/>
            <a:ext cx="996549" cy="99654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87;p32">
            <a:extLst>
              <a:ext uri="{FF2B5EF4-FFF2-40B4-BE49-F238E27FC236}">
                <a16:creationId xmlns:a16="http://schemas.microsoft.com/office/drawing/2014/main" id="{9EA03FDC-6784-4F01-8C2C-EE8FA97E06C3}"/>
              </a:ext>
            </a:extLst>
          </p:cNvPr>
          <p:cNvSpPr/>
          <p:nvPr/>
        </p:nvSpPr>
        <p:spPr>
          <a:xfrm>
            <a:off x="225649" y="204849"/>
            <a:ext cx="996549" cy="996549"/>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875FE480-4534-40F2-B9AF-FAAA2A1D6CD2}"/>
              </a:ext>
            </a:extLst>
          </p:cNvPr>
          <p:cNvPicPr>
            <a:picLocks noChangeAspect="1"/>
          </p:cNvPicPr>
          <p:nvPr/>
        </p:nvPicPr>
        <p:blipFill>
          <a:blip r:embed="rId3"/>
          <a:srcRect/>
          <a:stretch/>
        </p:blipFill>
        <p:spPr>
          <a:xfrm>
            <a:off x="3741268" y="2833946"/>
            <a:ext cx="1653513" cy="1653513"/>
          </a:xfrm>
          <a:prstGeom prst="rect">
            <a:avLst/>
          </a:prstGeom>
        </p:spPr>
      </p:pic>
      <p:pic>
        <p:nvPicPr>
          <p:cNvPr id="47" name="Picture 46">
            <a:extLst>
              <a:ext uri="{FF2B5EF4-FFF2-40B4-BE49-F238E27FC236}">
                <a16:creationId xmlns:a16="http://schemas.microsoft.com/office/drawing/2014/main" id="{4CBD2B22-ED5F-452F-85C7-8F0F5E2F622B}"/>
              </a:ext>
            </a:extLst>
          </p:cNvPr>
          <p:cNvPicPr>
            <a:picLocks noChangeAspect="1"/>
          </p:cNvPicPr>
          <p:nvPr/>
        </p:nvPicPr>
        <p:blipFill>
          <a:blip r:embed="rId4"/>
          <a:srcRect/>
          <a:stretch/>
        </p:blipFill>
        <p:spPr>
          <a:xfrm>
            <a:off x="971065" y="2821022"/>
            <a:ext cx="1457863" cy="1457863"/>
          </a:xfrm>
          <a:prstGeom prst="rect">
            <a:avLst/>
          </a:prstGeom>
        </p:spPr>
      </p:pic>
      <p:pic>
        <p:nvPicPr>
          <p:cNvPr id="9" name="Picture 8">
            <a:extLst>
              <a:ext uri="{FF2B5EF4-FFF2-40B4-BE49-F238E27FC236}">
                <a16:creationId xmlns:a16="http://schemas.microsoft.com/office/drawing/2014/main" id="{4BB7C729-BE97-40C8-8418-FEEE6628B4F7}"/>
              </a:ext>
            </a:extLst>
          </p:cNvPr>
          <p:cNvPicPr>
            <a:picLocks noChangeAspect="1"/>
          </p:cNvPicPr>
          <p:nvPr/>
        </p:nvPicPr>
        <p:blipFill>
          <a:blip r:embed="rId5"/>
          <a:srcRect/>
          <a:stretch/>
        </p:blipFill>
        <p:spPr>
          <a:xfrm>
            <a:off x="6416519" y="2774294"/>
            <a:ext cx="1653512" cy="1653512"/>
          </a:xfrm>
          <a:prstGeom prst="rect">
            <a:avLst/>
          </a:prstGeom>
        </p:spPr>
      </p:pic>
      <p:sp>
        <p:nvSpPr>
          <p:cNvPr id="13" name="Multiplication Sign 12">
            <a:extLst>
              <a:ext uri="{FF2B5EF4-FFF2-40B4-BE49-F238E27FC236}">
                <a16:creationId xmlns:a16="http://schemas.microsoft.com/office/drawing/2014/main" id="{B6F9CCEF-5365-4F54-A1F4-7C1E4F525FD9}"/>
              </a:ext>
            </a:extLst>
          </p:cNvPr>
          <p:cNvSpPr/>
          <p:nvPr/>
        </p:nvSpPr>
        <p:spPr>
          <a:xfrm>
            <a:off x="6553749" y="2910298"/>
            <a:ext cx="1444252" cy="1444252"/>
          </a:xfrm>
          <a:prstGeom prst="mathMultiply">
            <a:avLst>
              <a:gd name="adj1" fmla="val 98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61" name="Multiplication Sign 60">
            <a:extLst>
              <a:ext uri="{FF2B5EF4-FFF2-40B4-BE49-F238E27FC236}">
                <a16:creationId xmlns:a16="http://schemas.microsoft.com/office/drawing/2014/main" id="{D16D855E-BD8C-4A4C-B1D0-C4ADC196B40A}"/>
              </a:ext>
            </a:extLst>
          </p:cNvPr>
          <p:cNvSpPr/>
          <p:nvPr/>
        </p:nvSpPr>
        <p:spPr>
          <a:xfrm>
            <a:off x="3766749" y="2938576"/>
            <a:ext cx="1444252" cy="1444252"/>
          </a:xfrm>
          <a:prstGeom prst="mathMultiply">
            <a:avLst>
              <a:gd name="adj1" fmla="val 98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76" name="Multiplication Sign 75">
            <a:extLst>
              <a:ext uri="{FF2B5EF4-FFF2-40B4-BE49-F238E27FC236}">
                <a16:creationId xmlns:a16="http://schemas.microsoft.com/office/drawing/2014/main" id="{C135BBFB-5751-4331-BEB8-E9772AEC96ED}"/>
              </a:ext>
            </a:extLst>
          </p:cNvPr>
          <p:cNvSpPr/>
          <p:nvPr/>
        </p:nvSpPr>
        <p:spPr>
          <a:xfrm>
            <a:off x="1003289" y="2959249"/>
            <a:ext cx="1444252" cy="1444252"/>
          </a:xfrm>
          <a:prstGeom prst="mathMultiply">
            <a:avLst>
              <a:gd name="adj1" fmla="val 98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1" name="Google Shape;9068;p58">
            <a:extLst>
              <a:ext uri="{FF2B5EF4-FFF2-40B4-BE49-F238E27FC236}">
                <a16:creationId xmlns:a16="http://schemas.microsoft.com/office/drawing/2014/main" id="{FF08DD09-BBD6-4DA8-84B7-92C9850D4E0B}"/>
              </a:ext>
            </a:extLst>
          </p:cNvPr>
          <p:cNvSpPr/>
          <p:nvPr/>
        </p:nvSpPr>
        <p:spPr>
          <a:xfrm flipV="1">
            <a:off x="385384" y="490512"/>
            <a:ext cx="738183" cy="521560"/>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409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76"/>
                                        </p:tgtEl>
                                        <p:attrNameLst>
                                          <p:attrName>style.opacity</p:attrName>
                                        </p:attrNameLst>
                                      </p:cBhvr>
                                      <p:to>
                                        <p:strVal val="0.25"/>
                                      </p:to>
                                    </p:set>
                                    <p:animEffect filter="image" prLst="opacity: 0.25">
                                      <p:cBhvr rctx="IE">
                                        <p:cTn id="13" dur="indefinite"/>
                                        <p:tgtEl>
                                          <p:spTgt spid="76"/>
                                        </p:tgtEl>
                                      </p:cBhvr>
                                    </p:animEffect>
                                  </p:childTnLst>
                                </p:cTn>
                              </p:par>
                              <p:par>
                                <p:cTn id="14" presetID="9" presetClass="emph" presetSubtype="0" nodeType="withEffect">
                                  <p:stCondLst>
                                    <p:cond delay="0"/>
                                  </p:stCondLst>
                                  <p:childTnLst>
                                    <p:set>
                                      <p:cBhvr>
                                        <p:cTn id="15" dur="indefinite"/>
                                        <p:tgtEl>
                                          <p:spTgt spid="47"/>
                                        </p:tgtEl>
                                        <p:attrNameLst>
                                          <p:attrName>style.opacity</p:attrName>
                                        </p:attrNameLst>
                                      </p:cBhvr>
                                      <p:to>
                                        <p:strVal val="0.25"/>
                                      </p:to>
                                    </p:set>
                                    <p:animEffect filter="image" prLst="opacity: 0.25">
                                      <p:cBhvr rctx="IE">
                                        <p:cTn id="16" dur="indefinite"/>
                                        <p:tgtEl>
                                          <p:spTgt spid="47"/>
                                        </p:tgtEl>
                                      </p:cBhvr>
                                    </p:animEffec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6"/>
                                        </p:tgtEl>
                                        <p:attrNameLst>
                                          <p:attrName>style.opacity</p:attrName>
                                        </p:attrNameLst>
                                      </p:cBhvr>
                                      <p:to>
                                        <p:strVal val="0.25"/>
                                      </p:to>
                                    </p:set>
                                    <p:animEffect filter="image" prLst="opacity: 0.25">
                                      <p:cBhvr rctx="IE">
                                        <p:cTn id="25" dur="indefinite"/>
                                        <p:tgtEl>
                                          <p:spTgt spid="6"/>
                                        </p:tgtEl>
                                      </p:cBhvr>
                                    </p:animEffect>
                                  </p:childTnLst>
                                </p:cTn>
                              </p:par>
                              <p:par>
                                <p:cTn id="26" presetID="9" presetClass="emph" presetSubtype="0" grpId="1" nodeType="withEffect">
                                  <p:stCondLst>
                                    <p:cond delay="0"/>
                                  </p:stCondLst>
                                  <p:childTnLst>
                                    <p:set>
                                      <p:cBhvr>
                                        <p:cTn id="27" dur="indefinite"/>
                                        <p:tgtEl>
                                          <p:spTgt spid="61"/>
                                        </p:tgtEl>
                                        <p:attrNameLst>
                                          <p:attrName>style.opacity</p:attrName>
                                        </p:attrNameLst>
                                      </p:cBhvr>
                                      <p:to>
                                        <p:strVal val="0.25"/>
                                      </p:to>
                                    </p:set>
                                    <p:animEffect filter="image" prLst="opacity: 0.25">
                                      <p:cBhvr rctx="IE">
                                        <p:cTn id="28" dur="indefinite"/>
                                        <p:tgtEl>
                                          <p:spTgt spid="61"/>
                                        </p:tgtEl>
                                      </p:cBhvr>
                                    </p:animEffec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1" grpId="0" animBg="1"/>
      <p:bldP spid="61" grpId="1" animBg="1"/>
      <p:bldP spid="76" grpId="0" animBg="1"/>
      <p:bldP spid="7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1073647" y="1644502"/>
            <a:ext cx="1619934" cy="9272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53A7D5"/>
                </a:solidFill>
              </a:rPr>
              <a:t>FTP </a:t>
            </a:r>
          </a:p>
        </p:txBody>
      </p:sp>
      <p:sp>
        <p:nvSpPr>
          <p:cNvPr id="5" name="TextBox 4">
            <a:extLst>
              <a:ext uri="{FF2B5EF4-FFF2-40B4-BE49-F238E27FC236}">
                <a16:creationId xmlns:a16="http://schemas.microsoft.com/office/drawing/2014/main" id="{FA8C9BB9-D3EB-4346-8AEE-4BE46A6D7BB5}"/>
              </a:ext>
            </a:extLst>
          </p:cNvPr>
          <p:cNvSpPr txBox="1"/>
          <p:nvPr/>
        </p:nvSpPr>
        <p:spPr>
          <a:xfrm>
            <a:off x="567069" y="2571750"/>
            <a:ext cx="1807535" cy="1384995"/>
          </a:xfrm>
          <a:prstGeom prst="rect">
            <a:avLst/>
          </a:prstGeom>
          <a:noFill/>
        </p:spPr>
        <p:txBody>
          <a:bodyPr wrap="square" rtlCol="0">
            <a:spAutoFit/>
          </a:bodyPr>
          <a:lstStyle/>
          <a:p>
            <a:pPr algn="r"/>
            <a:r>
              <a:rPr lang="en-GB" sz="2800" dirty="0">
                <a:latin typeface="Anaheim" panose="02000503000000000000" pitchFamily="2" charset="0"/>
              </a:rPr>
              <a:t>FILE TRANSFER PROTOCOL</a:t>
            </a:r>
          </a:p>
        </p:txBody>
      </p:sp>
      <p:pic>
        <p:nvPicPr>
          <p:cNvPr id="9" name="Picture 8">
            <a:extLst>
              <a:ext uri="{FF2B5EF4-FFF2-40B4-BE49-F238E27FC236}">
                <a16:creationId xmlns:a16="http://schemas.microsoft.com/office/drawing/2014/main" id="{9C40D529-9027-4FC9-B869-287B43CF72AF}"/>
              </a:ext>
            </a:extLst>
          </p:cNvPr>
          <p:cNvPicPr>
            <a:picLocks noChangeAspect="1"/>
          </p:cNvPicPr>
          <p:nvPr/>
        </p:nvPicPr>
        <p:blipFill rotWithShape="1">
          <a:blip r:embed="rId3"/>
          <a:srcRect t="9979" r="7140" b="12765"/>
          <a:stretch/>
        </p:blipFill>
        <p:spPr>
          <a:xfrm>
            <a:off x="2881182" y="-22923"/>
            <a:ext cx="6262819" cy="5166423"/>
          </a:xfrm>
          <a:prstGeom prst="rect">
            <a:avLst/>
          </a:prstGeom>
        </p:spPr>
      </p:pic>
    </p:spTree>
    <p:extLst>
      <p:ext uri="{BB962C8B-B14F-4D97-AF65-F5344CB8AC3E}">
        <p14:creationId xmlns:p14="http://schemas.microsoft.com/office/powerpoint/2010/main" val="69628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4" y="442060"/>
            <a:ext cx="4778125"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t>What IS FTP?</a:t>
            </a:r>
            <a:endParaRPr sz="3600" dirty="0"/>
          </a:p>
        </p:txBody>
      </p:sp>
      <p:sp>
        <p:nvSpPr>
          <p:cNvPr id="2343" name="Google Shape;2343;p40"/>
          <p:cNvSpPr txBox="1">
            <a:spLocks noGrp="1"/>
          </p:cNvSpPr>
          <p:nvPr>
            <p:ph type="title" idx="2"/>
          </p:nvPr>
        </p:nvSpPr>
        <p:spPr>
          <a:xfrm>
            <a:off x="967837"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Network Protocol</a:t>
            </a:r>
            <a:endParaRPr dirty="0">
              <a:solidFill>
                <a:schemeClr val="accent3"/>
              </a:solidFill>
            </a:endParaRPr>
          </a:p>
        </p:txBody>
      </p:sp>
      <p:sp>
        <p:nvSpPr>
          <p:cNvPr id="2344" name="Google Shape;2344;p40"/>
          <p:cNvSpPr txBox="1">
            <a:spLocks noGrp="1"/>
          </p:cNvSpPr>
          <p:nvPr>
            <p:ph type="subTitle" idx="1"/>
          </p:nvPr>
        </p:nvSpPr>
        <p:spPr>
          <a:xfrm>
            <a:off x="783187"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accent3"/>
                </a:solidFill>
              </a:rPr>
              <a:t>It is network </a:t>
            </a:r>
            <a:r>
              <a:rPr lang="en-US" dirty="0"/>
              <a:t>p</a:t>
            </a:r>
            <a:r>
              <a:rPr lang="en-US" dirty="0">
                <a:solidFill>
                  <a:schemeClr val="accent3"/>
                </a:solidFill>
              </a:rPr>
              <a:t>rotocol</a:t>
            </a:r>
          </a:p>
        </p:txBody>
      </p:sp>
      <p:sp>
        <p:nvSpPr>
          <p:cNvPr id="2345" name="Google Shape;2345;p40"/>
          <p:cNvSpPr txBox="1">
            <a:spLocks noGrp="1"/>
          </p:cNvSpPr>
          <p:nvPr>
            <p:ph type="title" idx="3"/>
          </p:nvPr>
        </p:nvSpPr>
        <p:spPr>
          <a:xfrm>
            <a:off x="6337300"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DATA AND CONNECTIONS</a:t>
            </a:r>
            <a:endParaRPr dirty="0">
              <a:solidFill>
                <a:schemeClr val="accent3"/>
              </a:solidFill>
            </a:endParaRPr>
          </a:p>
        </p:txBody>
      </p:sp>
      <p:sp>
        <p:nvSpPr>
          <p:cNvPr id="2346" name="Google Shape;2346;p40"/>
          <p:cNvSpPr txBox="1">
            <a:spLocks noGrp="1"/>
          </p:cNvSpPr>
          <p:nvPr>
            <p:ph type="subTitle" idx="4"/>
          </p:nvPr>
        </p:nvSpPr>
        <p:spPr>
          <a:xfrm>
            <a:off x="6152650"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000" dirty="0"/>
              <a:t>Data and Control Connections are separated</a:t>
            </a:r>
            <a:endParaRPr dirty="0">
              <a:solidFill>
                <a:schemeClr val="accent3"/>
              </a:solidFill>
            </a:endParaRPr>
          </a:p>
        </p:txBody>
      </p:sp>
      <p:sp>
        <p:nvSpPr>
          <p:cNvPr id="2347" name="Google Shape;2347;p40"/>
          <p:cNvSpPr txBox="1">
            <a:spLocks noGrp="1"/>
          </p:cNvSpPr>
          <p:nvPr>
            <p:ph type="title" idx="5"/>
          </p:nvPr>
        </p:nvSpPr>
        <p:spPr>
          <a:xfrm>
            <a:off x="4865727" y="3655737"/>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SECURITY</a:t>
            </a:r>
            <a:endParaRPr dirty="0">
              <a:solidFill>
                <a:schemeClr val="accent3"/>
              </a:solidFill>
            </a:endParaRPr>
          </a:p>
        </p:txBody>
      </p:sp>
      <p:sp>
        <p:nvSpPr>
          <p:cNvPr id="2348" name="Google Shape;2348;p40"/>
          <p:cNvSpPr txBox="1">
            <a:spLocks noGrp="1"/>
          </p:cNvSpPr>
          <p:nvPr>
            <p:ph type="subTitle" idx="6"/>
          </p:nvPr>
        </p:nvSpPr>
        <p:spPr>
          <a:xfrm>
            <a:off x="4681077" y="4011766"/>
            <a:ext cx="2210700" cy="348900"/>
          </a:xfrm>
          <a:prstGeom prst="rect">
            <a:avLst/>
          </a:prstGeom>
        </p:spPr>
        <p:txBody>
          <a:bodyPr spcFirstLastPara="1" wrap="square" lIns="91425" tIns="91425" rIns="91425" bIns="91425" anchor="t" anchorCtr="0">
            <a:noAutofit/>
          </a:bodyPr>
          <a:lstStyle/>
          <a:p>
            <a:pPr>
              <a:lnSpc>
                <a:spcPct val="110000"/>
              </a:lnSpc>
            </a:pPr>
            <a:r>
              <a:rPr lang="en-US" sz="1000" dirty="0"/>
              <a:t>Security to protect data </a:t>
            </a:r>
          </a:p>
        </p:txBody>
      </p:sp>
      <p:sp>
        <p:nvSpPr>
          <p:cNvPr id="2349" name="Google Shape;2349;p40"/>
          <p:cNvSpPr txBox="1">
            <a:spLocks noGrp="1"/>
          </p:cNvSpPr>
          <p:nvPr>
            <p:ph type="title" idx="7"/>
          </p:nvPr>
        </p:nvSpPr>
        <p:spPr>
          <a:xfrm>
            <a:off x="3651677"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ARCHITECTURE</a:t>
            </a:r>
            <a:endParaRPr dirty="0">
              <a:solidFill>
                <a:schemeClr val="accent3"/>
              </a:solidFill>
            </a:endParaRPr>
          </a:p>
        </p:txBody>
      </p:sp>
      <p:sp>
        <p:nvSpPr>
          <p:cNvPr id="2350" name="Google Shape;2350;p40"/>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accent3"/>
                </a:solidFill>
              </a:rPr>
              <a:t>Client-Server Architecture</a:t>
            </a:r>
          </a:p>
        </p:txBody>
      </p:sp>
      <p:sp>
        <p:nvSpPr>
          <p:cNvPr id="2351" name="Google Shape;2351;p40"/>
          <p:cNvSpPr txBox="1">
            <a:spLocks noGrp="1"/>
          </p:cNvSpPr>
          <p:nvPr>
            <p:ph type="title" idx="9"/>
          </p:nvPr>
        </p:nvSpPr>
        <p:spPr>
          <a:xfrm>
            <a:off x="2181887" y="3655737"/>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3"/>
                </a:solidFill>
              </a:rPr>
              <a:t>FILE SHARING</a:t>
            </a:r>
            <a:endParaRPr dirty="0">
              <a:solidFill>
                <a:schemeClr val="accent3"/>
              </a:solidFill>
            </a:endParaRPr>
          </a:p>
        </p:txBody>
      </p:sp>
      <p:sp>
        <p:nvSpPr>
          <p:cNvPr id="2352" name="Google Shape;2352;p40"/>
          <p:cNvSpPr txBox="1">
            <a:spLocks noGrp="1"/>
          </p:cNvSpPr>
          <p:nvPr>
            <p:ph type="subTitle" idx="13"/>
          </p:nvPr>
        </p:nvSpPr>
        <p:spPr>
          <a:xfrm>
            <a:off x="1997237" y="4011766"/>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000" dirty="0"/>
              <a:t>File sharing over TCP/IP protocol</a:t>
            </a:r>
            <a:endParaRPr dirty="0">
              <a:solidFill>
                <a:schemeClr val="accent3"/>
              </a:solidFill>
            </a:endParaRPr>
          </a:p>
        </p:txBody>
      </p:sp>
      <p:grpSp>
        <p:nvGrpSpPr>
          <p:cNvPr id="2355" name="Google Shape;2355;p40"/>
          <p:cNvGrpSpPr/>
          <p:nvPr/>
        </p:nvGrpSpPr>
        <p:grpSpPr>
          <a:xfrm>
            <a:off x="6959343" y="1567747"/>
            <a:ext cx="634273" cy="630607"/>
            <a:chOff x="6937601" y="1394136"/>
            <a:chExt cx="634273" cy="630607"/>
          </a:xfrm>
        </p:grpSpPr>
        <p:sp>
          <p:nvSpPr>
            <p:cNvPr id="2356" name="Google Shape;2356;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1" name="Google Shape;2361;p40"/>
          <p:cNvGrpSpPr/>
          <p:nvPr/>
        </p:nvGrpSpPr>
        <p:grpSpPr>
          <a:xfrm>
            <a:off x="4273721" y="1567747"/>
            <a:ext cx="634273" cy="630607"/>
            <a:chOff x="6937601" y="1394136"/>
            <a:chExt cx="634273" cy="630607"/>
          </a:xfrm>
        </p:grpSpPr>
        <p:sp>
          <p:nvSpPr>
            <p:cNvPr id="2362" name="Google Shape;2362;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4" name="Google Shape;2364;p40"/>
          <p:cNvGrpSpPr/>
          <p:nvPr/>
        </p:nvGrpSpPr>
        <p:grpSpPr>
          <a:xfrm>
            <a:off x="5487771" y="3142279"/>
            <a:ext cx="634273" cy="630607"/>
            <a:chOff x="6937601" y="2859127"/>
            <a:chExt cx="634273" cy="630607"/>
          </a:xfrm>
        </p:grpSpPr>
        <p:sp>
          <p:nvSpPr>
            <p:cNvPr id="2365" name="Google Shape;2365;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7" name="Google Shape;2367;p40"/>
          <p:cNvGrpSpPr/>
          <p:nvPr/>
        </p:nvGrpSpPr>
        <p:grpSpPr>
          <a:xfrm>
            <a:off x="1589881" y="1567747"/>
            <a:ext cx="634273" cy="630607"/>
            <a:chOff x="6937601" y="1394136"/>
            <a:chExt cx="634273" cy="630607"/>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70" name="Google Shape;2370;p40"/>
          <p:cNvGrpSpPr/>
          <p:nvPr/>
        </p:nvGrpSpPr>
        <p:grpSpPr>
          <a:xfrm>
            <a:off x="2803931" y="3142279"/>
            <a:ext cx="634273" cy="630607"/>
            <a:chOff x="6937601" y="2859127"/>
            <a:chExt cx="634273" cy="630607"/>
          </a:xfrm>
        </p:grpSpPr>
        <p:sp>
          <p:nvSpPr>
            <p:cNvPr id="2371" name="Google Shape;2371;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 name="Google Shape;10376;p59">
            <a:extLst>
              <a:ext uri="{FF2B5EF4-FFF2-40B4-BE49-F238E27FC236}">
                <a16:creationId xmlns:a16="http://schemas.microsoft.com/office/drawing/2014/main" id="{BF9F5A0B-3688-4ED4-8A7E-FB274A9EB5AA}"/>
              </a:ext>
            </a:extLst>
          </p:cNvPr>
          <p:cNvGrpSpPr/>
          <p:nvPr/>
        </p:nvGrpSpPr>
        <p:grpSpPr>
          <a:xfrm>
            <a:off x="1694375" y="1622175"/>
            <a:ext cx="395366" cy="480944"/>
            <a:chOff x="1768821" y="3361108"/>
            <a:chExt cx="278739" cy="339073"/>
          </a:xfrm>
          <a:solidFill>
            <a:schemeClr val="accent3"/>
          </a:solidFill>
        </p:grpSpPr>
        <p:sp>
          <p:nvSpPr>
            <p:cNvPr id="142" name="Google Shape;10377;p59">
              <a:extLst>
                <a:ext uri="{FF2B5EF4-FFF2-40B4-BE49-F238E27FC236}">
                  <a16:creationId xmlns:a16="http://schemas.microsoft.com/office/drawing/2014/main" id="{596C97B2-2C74-44E0-8D70-A91E1D86C64D}"/>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0378;p59">
              <a:extLst>
                <a:ext uri="{FF2B5EF4-FFF2-40B4-BE49-F238E27FC236}">
                  <a16:creationId xmlns:a16="http://schemas.microsoft.com/office/drawing/2014/main" id="{E240BDEC-7ECC-4A30-8B8B-E013679DBDF6}"/>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0379;p59">
              <a:extLst>
                <a:ext uri="{FF2B5EF4-FFF2-40B4-BE49-F238E27FC236}">
                  <a16:creationId xmlns:a16="http://schemas.microsoft.com/office/drawing/2014/main" id="{4DE4C011-805E-4264-B84C-0962E32EDC12}"/>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0380;p59">
              <a:extLst>
                <a:ext uri="{FF2B5EF4-FFF2-40B4-BE49-F238E27FC236}">
                  <a16:creationId xmlns:a16="http://schemas.microsoft.com/office/drawing/2014/main" id="{90477E48-2B01-4C81-8745-4F991139B3D5}"/>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381;p59">
              <a:extLst>
                <a:ext uri="{FF2B5EF4-FFF2-40B4-BE49-F238E27FC236}">
                  <a16:creationId xmlns:a16="http://schemas.microsoft.com/office/drawing/2014/main" id="{230160FD-8E75-4756-A6E1-F8ACA6AA67F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0382;p59">
              <a:extLst>
                <a:ext uri="{FF2B5EF4-FFF2-40B4-BE49-F238E27FC236}">
                  <a16:creationId xmlns:a16="http://schemas.microsoft.com/office/drawing/2014/main" id="{93D15BC2-764A-4885-860F-AE31F8C42D38}"/>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383;p59">
              <a:extLst>
                <a:ext uri="{FF2B5EF4-FFF2-40B4-BE49-F238E27FC236}">
                  <a16:creationId xmlns:a16="http://schemas.microsoft.com/office/drawing/2014/main" id="{86472C3A-B531-40BF-BD6E-DFDFE55D70C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384;p59">
              <a:extLst>
                <a:ext uri="{FF2B5EF4-FFF2-40B4-BE49-F238E27FC236}">
                  <a16:creationId xmlns:a16="http://schemas.microsoft.com/office/drawing/2014/main" id="{EC988D60-7404-49DD-85BA-BDB4F9940ACF}"/>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385;p59">
              <a:extLst>
                <a:ext uri="{FF2B5EF4-FFF2-40B4-BE49-F238E27FC236}">
                  <a16:creationId xmlns:a16="http://schemas.microsoft.com/office/drawing/2014/main" id="{90D711A5-80E9-4686-B93D-E2CCC0DFD579}"/>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386;p59">
              <a:extLst>
                <a:ext uri="{FF2B5EF4-FFF2-40B4-BE49-F238E27FC236}">
                  <a16:creationId xmlns:a16="http://schemas.microsoft.com/office/drawing/2014/main" id="{88BE284D-DF0E-4C43-8937-AC8BD9036CB4}"/>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387;p59">
              <a:extLst>
                <a:ext uri="{FF2B5EF4-FFF2-40B4-BE49-F238E27FC236}">
                  <a16:creationId xmlns:a16="http://schemas.microsoft.com/office/drawing/2014/main" id="{B4C5893E-7648-42AA-9974-C79D5AA8D9F4}"/>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 name="Google Shape;10376;p59">
            <a:extLst>
              <a:ext uri="{FF2B5EF4-FFF2-40B4-BE49-F238E27FC236}">
                <a16:creationId xmlns:a16="http://schemas.microsoft.com/office/drawing/2014/main" id="{F6280C14-BE8D-4E83-B595-8581ACF27AA5}"/>
              </a:ext>
            </a:extLst>
          </p:cNvPr>
          <p:cNvGrpSpPr/>
          <p:nvPr/>
        </p:nvGrpSpPr>
        <p:grpSpPr>
          <a:xfrm>
            <a:off x="4370938" y="1630763"/>
            <a:ext cx="395366" cy="480944"/>
            <a:chOff x="1768821" y="3361108"/>
            <a:chExt cx="278739" cy="339073"/>
          </a:xfrm>
          <a:solidFill>
            <a:schemeClr val="accent3"/>
          </a:solidFill>
        </p:grpSpPr>
        <p:sp>
          <p:nvSpPr>
            <p:cNvPr id="154" name="Google Shape;10377;p59">
              <a:extLst>
                <a:ext uri="{FF2B5EF4-FFF2-40B4-BE49-F238E27FC236}">
                  <a16:creationId xmlns:a16="http://schemas.microsoft.com/office/drawing/2014/main" id="{E8C4C6EB-DEE8-4AAA-8441-B7090C2F3B4D}"/>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378;p59">
              <a:extLst>
                <a:ext uri="{FF2B5EF4-FFF2-40B4-BE49-F238E27FC236}">
                  <a16:creationId xmlns:a16="http://schemas.microsoft.com/office/drawing/2014/main" id="{85489BBF-5427-4C9C-ACCD-1DBE74277FEF}"/>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379;p59">
              <a:extLst>
                <a:ext uri="{FF2B5EF4-FFF2-40B4-BE49-F238E27FC236}">
                  <a16:creationId xmlns:a16="http://schemas.microsoft.com/office/drawing/2014/main" id="{34FEB205-21BA-4903-8971-42FEFFAADE32}"/>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380;p59">
              <a:extLst>
                <a:ext uri="{FF2B5EF4-FFF2-40B4-BE49-F238E27FC236}">
                  <a16:creationId xmlns:a16="http://schemas.microsoft.com/office/drawing/2014/main" id="{F851F0AF-820D-4F2E-8E18-C18D65F18F50}"/>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0381;p59">
              <a:extLst>
                <a:ext uri="{FF2B5EF4-FFF2-40B4-BE49-F238E27FC236}">
                  <a16:creationId xmlns:a16="http://schemas.microsoft.com/office/drawing/2014/main" id="{0C74B94F-B989-4389-A337-3BFCAED81E4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0382;p59">
              <a:extLst>
                <a:ext uri="{FF2B5EF4-FFF2-40B4-BE49-F238E27FC236}">
                  <a16:creationId xmlns:a16="http://schemas.microsoft.com/office/drawing/2014/main" id="{A4A9D07F-4505-43DA-8E89-7E6A8C8DE712}"/>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0383;p59">
              <a:extLst>
                <a:ext uri="{FF2B5EF4-FFF2-40B4-BE49-F238E27FC236}">
                  <a16:creationId xmlns:a16="http://schemas.microsoft.com/office/drawing/2014/main" id="{97CFA11B-2F3A-4B1D-BE2B-78820A3D834F}"/>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0384;p59">
              <a:extLst>
                <a:ext uri="{FF2B5EF4-FFF2-40B4-BE49-F238E27FC236}">
                  <a16:creationId xmlns:a16="http://schemas.microsoft.com/office/drawing/2014/main" id="{34F083E8-FB6C-45DF-9719-1EC70D424D30}"/>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0385;p59">
              <a:extLst>
                <a:ext uri="{FF2B5EF4-FFF2-40B4-BE49-F238E27FC236}">
                  <a16:creationId xmlns:a16="http://schemas.microsoft.com/office/drawing/2014/main" id="{D4EC49A4-4A4B-439A-A40F-E9EEB324801D}"/>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0386;p59">
              <a:extLst>
                <a:ext uri="{FF2B5EF4-FFF2-40B4-BE49-F238E27FC236}">
                  <a16:creationId xmlns:a16="http://schemas.microsoft.com/office/drawing/2014/main" id="{63F3CDC6-A7E9-4A98-AADB-75A6AC048CE7}"/>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0387;p59">
              <a:extLst>
                <a:ext uri="{FF2B5EF4-FFF2-40B4-BE49-F238E27FC236}">
                  <a16:creationId xmlns:a16="http://schemas.microsoft.com/office/drawing/2014/main" id="{E50FB0B6-4275-4F19-95F1-D809BF013F15}"/>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 name="Google Shape;10376;p59">
            <a:extLst>
              <a:ext uri="{FF2B5EF4-FFF2-40B4-BE49-F238E27FC236}">
                <a16:creationId xmlns:a16="http://schemas.microsoft.com/office/drawing/2014/main" id="{5F2C3C2E-E46F-4299-8377-BB7D03B2308B}"/>
              </a:ext>
            </a:extLst>
          </p:cNvPr>
          <p:cNvGrpSpPr/>
          <p:nvPr/>
        </p:nvGrpSpPr>
        <p:grpSpPr>
          <a:xfrm>
            <a:off x="7056560" y="1617769"/>
            <a:ext cx="395366" cy="480944"/>
            <a:chOff x="1768821" y="3361108"/>
            <a:chExt cx="278739" cy="339073"/>
          </a:xfrm>
          <a:solidFill>
            <a:schemeClr val="accent3"/>
          </a:solidFill>
        </p:grpSpPr>
        <p:sp>
          <p:nvSpPr>
            <p:cNvPr id="166" name="Google Shape;10377;p59">
              <a:extLst>
                <a:ext uri="{FF2B5EF4-FFF2-40B4-BE49-F238E27FC236}">
                  <a16:creationId xmlns:a16="http://schemas.microsoft.com/office/drawing/2014/main" id="{A1A71003-03EE-4119-ABB2-85B5B0E20208}"/>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0378;p59">
              <a:extLst>
                <a:ext uri="{FF2B5EF4-FFF2-40B4-BE49-F238E27FC236}">
                  <a16:creationId xmlns:a16="http://schemas.microsoft.com/office/drawing/2014/main" id="{303D5193-AD9C-4437-BE51-64D14793257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0379;p59">
              <a:extLst>
                <a:ext uri="{FF2B5EF4-FFF2-40B4-BE49-F238E27FC236}">
                  <a16:creationId xmlns:a16="http://schemas.microsoft.com/office/drawing/2014/main" id="{4461CB03-1CC6-4F11-B23B-B5DB519004CD}"/>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0380;p59">
              <a:extLst>
                <a:ext uri="{FF2B5EF4-FFF2-40B4-BE49-F238E27FC236}">
                  <a16:creationId xmlns:a16="http://schemas.microsoft.com/office/drawing/2014/main" id="{642FF370-ECBE-4CE6-A25D-244EAC15121E}"/>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0381;p59">
              <a:extLst>
                <a:ext uri="{FF2B5EF4-FFF2-40B4-BE49-F238E27FC236}">
                  <a16:creationId xmlns:a16="http://schemas.microsoft.com/office/drawing/2014/main" id="{8A06B11C-6D4C-4C57-9DB4-D99429D0A973}"/>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0382;p59">
              <a:extLst>
                <a:ext uri="{FF2B5EF4-FFF2-40B4-BE49-F238E27FC236}">
                  <a16:creationId xmlns:a16="http://schemas.microsoft.com/office/drawing/2014/main" id="{5ACC1B6F-7065-4D56-87CC-264C250EFD4E}"/>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0383;p59">
              <a:extLst>
                <a:ext uri="{FF2B5EF4-FFF2-40B4-BE49-F238E27FC236}">
                  <a16:creationId xmlns:a16="http://schemas.microsoft.com/office/drawing/2014/main" id="{EDF8744B-FC4D-4A34-9647-810926E344A3}"/>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0384;p59">
              <a:extLst>
                <a:ext uri="{FF2B5EF4-FFF2-40B4-BE49-F238E27FC236}">
                  <a16:creationId xmlns:a16="http://schemas.microsoft.com/office/drawing/2014/main" id="{209808E9-F868-4B13-817B-013DEE27A8B2}"/>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0385;p59">
              <a:extLst>
                <a:ext uri="{FF2B5EF4-FFF2-40B4-BE49-F238E27FC236}">
                  <a16:creationId xmlns:a16="http://schemas.microsoft.com/office/drawing/2014/main" id="{3D212FD9-8398-4873-88BC-EC58D756D15A}"/>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0386;p59">
              <a:extLst>
                <a:ext uri="{FF2B5EF4-FFF2-40B4-BE49-F238E27FC236}">
                  <a16:creationId xmlns:a16="http://schemas.microsoft.com/office/drawing/2014/main" id="{4AA27F22-9221-411E-B02B-3C72B19C0D3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0387;p59">
              <a:extLst>
                <a:ext uri="{FF2B5EF4-FFF2-40B4-BE49-F238E27FC236}">
                  <a16:creationId xmlns:a16="http://schemas.microsoft.com/office/drawing/2014/main" id="{43026AC7-B6B2-467C-B097-AC331EC402D0}"/>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 name="Google Shape;10376;p59">
            <a:extLst>
              <a:ext uri="{FF2B5EF4-FFF2-40B4-BE49-F238E27FC236}">
                <a16:creationId xmlns:a16="http://schemas.microsoft.com/office/drawing/2014/main" id="{3ACDB227-CE71-4D4D-9022-8A418E590975}"/>
              </a:ext>
            </a:extLst>
          </p:cNvPr>
          <p:cNvGrpSpPr/>
          <p:nvPr/>
        </p:nvGrpSpPr>
        <p:grpSpPr>
          <a:xfrm>
            <a:off x="2901148" y="3203086"/>
            <a:ext cx="395366" cy="480944"/>
            <a:chOff x="1768821" y="3361108"/>
            <a:chExt cx="278739" cy="339073"/>
          </a:xfrm>
          <a:solidFill>
            <a:schemeClr val="accent3"/>
          </a:solidFill>
        </p:grpSpPr>
        <p:sp>
          <p:nvSpPr>
            <p:cNvPr id="178" name="Google Shape;10377;p59">
              <a:extLst>
                <a:ext uri="{FF2B5EF4-FFF2-40B4-BE49-F238E27FC236}">
                  <a16:creationId xmlns:a16="http://schemas.microsoft.com/office/drawing/2014/main" id="{F610EA16-9B20-465E-B427-51C5B05BCAF5}"/>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0378;p59">
              <a:extLst>
                <a:ext uri="{FF2B5EF4-FFF2-40B4-BE49-F238E27FC236}">
                  <a16:creationId xmlns:a16="http://schemas.microsoft.com/office/drawing/2014/main" id="{8482597A-FF20-458D-8513-77A50048F8F5}"/>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379;p59">
              <a:extLst>
                <a:ext uri="{FF2B5EF4-FFF2-40B4-BE49-F238E27FC236}">
                  <a16:creationId xmlns:a16="http://schemas.microsoft.com/office/drawing/2014/main" id="{893D49B6-9F02-4194-B43E-3A304354698A}"/>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0380;p59">
              <a:extLst>
                <a:ext uri="{FF2B5EF4-FFF2-40B4-BE49-F238E27FC236}">
                  <a16:creationId xmlns:a16="http://schemas.microsoft.com/office/drawing/2014/main" id="{6153F5D1-873F-4FE2-8A1A-75D11D15F6D9}"/>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0381;p59">
              <a:extLst>
                <a:ext uri="{FF2B5EF4-FFF2-40B4-BE49-F238E27FC236}">
                  <a16:creationId xmlns:a16="http://schemas.microsoft.com/office/drawing/2014/main" id="{85952C55-A646-4A9F-9F7A-CB59B03A475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0382;p59">
              <a:extLst>
                <a:ext uri="{FF2B5EF4-FFF2-40B4-BE49-F238E27FC236}">
                  <a16:creationId xmlns:a16="http://schemas.microsoft.com/office/drawing/2014/main" id="{6AC957C1-F776-44EE-A113-2B1484F353B3}"/>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0383;p59">
              <a:extLst>
                <a:ext uri="{FF2B5EF4-FFF2-40B4-BE49-F238E27FC236}">
                  <a16:creationId xmlns:a16="http://schemas.microsoft.com/office/drawing/2014/main" id="{C227BD1D-C0A1-42BA-A4E7-F3D8A2A8ACF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384;p59">
              <a:extLst>
                <a:ext uri="{FF2B5EF4-FFF2-40B4-BE49-F238E27FC236}">
                  <a16:creationId xmlns:a16="http://schemas.microsoft.com/office/drawing/2014/main" id="{CCA3F154-971E-430F-8C03-64E7F0035A7C}"/>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0385;p59">
              <a:extLst>
                <a:ext uri="{FF2B5EF4-FFF2-40B4-BE49-F238E27FC236}">
                  <a16:creationId xmlns:a16="http://schemas.microsoft.com/office/drawing/2014/main" id="{63325109-673E-4A0C-8648-022D4F3D9EB5}"/>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0386;p59">
              <a:extLst>
                <a:ext uri="{FF2B5EF4-FFF2-40B4-BE49-F238E27FC236}">
                  <a16:creationId xmlns:a16="http://schemas.microsoft.com/office/drawing/2014/main" id="{F8A3A08B-C642-4B2E-99C3-C3C619B44FA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0387;p59">
              <a:extLst>
                <a:ext uri="{FF2B5EF4-FFF2-40B4-BE49-F238E27FC236}">
                  <a16:creationId xmlns:a16="http://schemas.microsoft.com/office/drawing/2014/main" id="{3C9C0EAF-8E62-4038-AD61-73F7918F3AD8}"/>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 name="Google Shape;10376;p59">
            <a:extLst>
              <a:ext uri="{FF2B5EF4-FFF2-40B4-BE49-F238E27FC236}">
                <a16:creationId xmlns:a16="http://schemas.microsoft.com/office/drawing/2014/main" id="{D2B73947-745E-4FEA-9A47-0A4B7AE1E8EA}"/>
              </a:ext>
            </a:extLst>
          </p:cNvPr>
          <p:cNvGrpSpPr/>
          <p:nvPr/>
        </p:nvGrpSpPr>
        <p:grpSpPr>
          <a:xfrm>
            <a:off x="5605664" y="3191315"/>
            <a:ext cx="395366" cy="480944"/>
            <a:chOff x="1768821" y="3361108"/>
            <a:chExt cx="278739" cy="339073"/>
          </a:xfrm>
          <a:solidFill>
            <a:schemeClr val="accent3"/>
          </a:solidFill>
        </p:grpSpPr>
        <p:sp>
          <p:nvSpPr>
            <p:cNvPr id="190" name="Google Shape;10377;p59">
              <a:extLst>
                <a:ext uri="{FF2B5EF4-FFF2-40B4-BE49-F238E27FC236}">
                  <a16:creationId xmlns:a16="http://schemas.microsoft.com/office/drawing/2014/main" id="{28AA9CDC-8CB1-48CC-8A31-6ABAAFF70F81}"/>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0378;p59">
              <a:extLst>
                <a:ext uri="{FF2B5EF4-FFF2-40B4-BE49-F238E27FC236}">
                  <a16:creationId xmlns:a16="http://schemas.microsoft.com/office/drawing/2014/main" id="{4EF6721A-B20B-4A2F-97F2-3E3D1724402C}"/>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0379;p59">
              <a:extLst>
                <a:ext uri="{FF2B5EF4-FFF2-40B4-BE49-F238E27FC236}">
                  <a16:creationId xmlns:a16="http://schemas.microsoft.com/office/drawing/2014/main" id="{0805D1A1-FB13-4365-A8C7-4BA4E5E4D069}"/>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0380;p59">
              <a:extLst>
                <a:ext uri="{FF2B5EF4-FFF2-40B4-BE49-F238E27FC236}">
                  <a16:creationId xmlns:a16="http://schemas.microsoft.com/office/drawing/2014/main" id="{C77A38DE-32E8-475C-95DE-B3CA9D13ED5A}"/>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0381;p59">
              <a:extLst>
                <a:ext uri="{FF2B5EF4-FFF2-40B4-BE49-F238E27FC236}">
                  <a16:creationId xmlns:a16="http://schemas.microsoft.com/office/drawing/2014/main" id="{3651A67D-373F-41CF-B0B4-712F48D2762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0382;p59">
              <a:extLst>
                <a:ext uri="{FF2B5EF4-FFF2-40B4-BE49-F238E27FC236}">
                  <a16:creationId xmlns:a16="http://schemas.microsoft.com/office/drawing/2014/main" id="{3CC7C3A4-6C1C-4C59-B3ED-8CC1C408933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0383;p59">
              <a:extLst>
                <a:ext uri="{FF2B5EF4-FFF2-40B4-BE49-F238E27FC236}">
                  <a16:creationId xmlns:a16="http://schemas.microsoft.com/office/drawing/2014/main" id="{91BD4DEC-1BF1-4899-8CB3-A6ACC38A4A0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0384;p59">
              <a:extLst>
                <a:ext uri="{FF2B5EF4-FFF2-40B4-BE49-F238E27FC236}">
                  <a16:creationId xmlns:a16="http://schemas.microsoft.com/office/drawing/2014/main" id="{AC9EC011-20DA-4B96-858A-6B01B7552EC1}"/>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0385;p59">
              <a:extLst>
                <a:ext uri="{FF2B5EF4-FFF2-40B4-BE49-F238E27FC236}">
                  <a16:creationId xmlns:a16="http://schemas.microsoft.com/office/drawing/2014/main" id="{7302F438-04BE-4212-85AD-21D1CD441C0D}"/>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0386;p59">
              <a:extLst>
                <a:ext uri="{FF2B5EF4-FFF2-40B4-BE49-F238E27FC236}">
                  <a16:creationId xmlns:a16="http://schemas.microsoft.com/office/drawing/2014/main" id="{1AF11085-EBC2-4B83-BC6D-A1B15D4EFBF3}"/>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0387;p59">
              <a:extLst>
                <a:ext uri="{FF2B5EF4-FFF2-40B4-BE49-F238E27FC236}">
                  <a16:creationId xmlns:a16="http://schemas.microsoft.com/office/drawing/2014/main" id="{8157D633-D5EE-484B-86D9-F0EADF41DF3E}"/>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65682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4" y="457300"/>
            <a:ext cx="4778125"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t>FEATURES OF FTP </a:t>
            </a:r>
          </a:p>
        </p:txBody>
      </p:sp>
      <p:sp>
        <p:nvSpPr>
          <p:cNvPr id="2343" name="Google Shape;2343;p40"/>
          <p:cNvSpPr txBox="1">
            <a:spLocks noGrp="1"/>
          </p:cNvSpPr>
          <p:nvPr>
            <p:ph type="title" idx="2"/>
          </p:nvPr>
        </p:nvSpPr>
        <p:spPr>
          <a:xfrm>
            <a:off x="967837"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solidFill>
                  <a:schemeClr val="accent3"/>
                </a:solidFill>
              </a:rPr>
              <a:t>Data Representation</a:t>
            </a:r>
          </a:p>
        </p:txBody>
      </p:sp>
      <p:sp>
        <p:nvSpPr>
          <p:cNvPr id="2345" name="Google Shape;2345;p40"/>
          <p:cNvSpPr txBox="1">
            <a:spLocks noGrp="1"/>
          </p:cNvSpPr>
          <p:nvPr>
            <p:ph type="title" idx="3"/>
          </p:nvPr>
        </p:nvSpPr>
        <p:spPr>
          <a:xfrm>
            <a:off x="6337300"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Access Control</a:t>
            </a:r>
            <a:endParaRPr dirty="0">
              <a:solidFill>
                <a:schemeClr val="accent3"/>
              </a:solidFill>
            </a:endParaRPr>
          </a:p>
        </p:txBody>
      </p:sp>
      <p:sp>
        <p:nvSpPr>
          <p:cNvPr id="2347" name="Google Shape;2347;p40"/>
          <p:cNvSpPr txBox="1">
            <a:spLocks noGrp="1"/>
          </p:cNvSpPr>
          <p:nvPr>
            <p:ph type="title" idx="5"/>
          </p:nvPr>
        </p:nvSpPr>
        <p:spPr>
          <a:xfrm>
            <a:off x="4877279" y="3850047"/>
            <a:ext cx="1841400" cy="401700"/>
          </a:xfrm>
          <a:prstGeom prst="rect">
            <a:avLst/>
          </a:prstGeom>
        </p:spPr>
        <p:txBody>
          <a:bodyPr spcFirstLastPara="1" wrap="square" lIns="0" tIns="0" rIns="0" bIns="0" anchor="b" anchorCtr="0">
            <a:noAutofit/>
          </a:bodyPr>
          <a:lstStyle/>
          <a:p>
            <a:r>
              <a:rPr lang="en-US" dirty="0"/>
              <a:t>File Organization and Data Structures</a:t>
            </a:r>
          </a:p>
        </p:txBody>
      </p:sp>
      <p:sp>
        <p:nvSpPr>
          <p:cNvPr id="2349" name="Google Shape;2349;p40"/>
          <p:cNvSpPr txBox="1">
            <a:spLocks noGrp="1"/>
          </p:cNvSpPr>
          <p:nvPr>
            <p:ph type="title" idx="7"/>
          </p:nvPr>
        </p:nvSpPr>
        <p:spPr>
          <a:xfrm>
            <a:off x="3651677"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Transmission Modes</a:t>
            </a:r>
            <a:endParaRPr lang="en-IN" dirty="0">
              <a:solidFill>
                <a:schemeClr val="accent3"/>
              </a:solidFill>
            </a:endParaRPr>
          </a:p>
        </p:txBody>
      </p:sp>
      <p:sp>
        <p:nvSpPr>
          <p:cNvPr id="2351" name="Google Shape;2351;p40"/>
          <p:cNvSpPr txBox="1">
            <a:spLocks noGrp="1"/>
          </p:cNvSpPr>
          <p:nvPr>
            <p:ph type="title" idx="9"/>
          </p:nvPr>
        </p:nvSpPr>
        <p:spPr>
          <a:xfrm>
            <a:off x="2181887" y="3655737"/>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Error Control</a:t>
            </a:r>
            <a:endParaRPr dirty="0">
              <a:solidFill>
                <a:schemeClr val="accent3"/>
              </a:solidFill>
            </a:endParaRPr>
          </a:p>
        </p:txBody>
      </p:sp>
      <p:grpSp>
        <p:nvGrpSpPr>
          <p:cNvPr id="2355" name="Google Shape;2355;p40"/>
          <p:cNvGrpSpPr/>
          <p:nvPr/>
        </p:nvGrpSpPr>
        <p:grpSpPr>
          <a:xfrm>
            <a:off x="6959343" y="1567747"/>
            <a:ext cx="634273" cy="630607"/>
            <a:chOff x="6937601" y="1394136"/>
            <a:chExt cx="634273" cy="630607"/>
          </a:xfrm>
        </p:grpSpPr>
        <p:sp>
          <p:nvSpPr>
            <p:cNvPr id="2356" name="Google Shape;2356;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1" name="Google Shape;2361;p40"/>
          <p:cNvGrpSpPr/>
          <p:nvPr/>
        </p:nvGrpSpPr>
        <p:grpSpPr>
          <a:xfrm>
            <a:off x="4273721" y="1567747"/>
            <a:ext cx="634273" cy="630607"/>
            <a:chOff x="6937601" y="1394136"/>
            <a:chExt cx="634273" cy="630607"/>
          </a:xfrm>
        </p:grpSpPr>
        <p:sp>
          <p:nvSpPr>
            <p:cNvPr id="2362" name="Google Shape;2362;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4" name="Google Shape;2364;p40"/>
          <p:cNvGrpSpPr/>
          <p:nvPr/>
        </p:nvGrpSpPr>
        <p:grpSpPr>
          <a:xfrm>
            <a:off x="5487771" y="3142279"/>
            <a:ext cx="634273" cy="630607"/>
            <a:chOff x="6937601" y="2859127"/>
            <a:chExt cx="634273" cy="630607"/>
          </a:xfrm>
        </p:grpSpPr>
        <p:sp>
          <p:nvSpPr>
            <p:cNvPr id="2365" name="Google Shape;2365;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7" name="Google Shape;2367;p40"/>
          <p:cNvGrpSpPr/>
          <p:nvPr/>
        </p:nvGrpSpPr>
        <p:grpSpPr>
          <a:xfrm>
            <a:off x="1589881" y="1567747"/>
            <a:ext cx="634273" cy="630607"/>
            <a:chOff x="6937601" y="1394136"/>
            <a:chExt cx="634273" cy="630607"/>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70" name="Google Shape;2370;p40"/>
          <p:cNvGrpSpPr/>
          <p:nvPr/>
        </p:nvGrpSpPr>
        <p:grpSpPr>
          <a:xfrm>
            <a:off x="2803931" y="3142279"/>
            <a:ext cx="634273" cy="630607"/>
            <a:chOff x="6937601" y="2859127"/>
            <a:chExt cx="634273" cy="630607"/>
          </a:xfrm>
        </p:grpSpPr>
        <p:sp>
          <p:nvSpPr>
            <p:cNvPr id="2371" name="Google Shape;2371;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 name="Google Shape;10376;p59">
            <a:extLst>
              <a:ext uri="{FF2B5EF4-FFF2-40B4-BE49-F238E27FC236}">
                <a16:creationId xmlns:a16="http://schemas.microsoft.com/office/drawing/2014/main" id="{BF9F5A0B-3688-4ED4-8A7E-FB274A9EB5AA}"/>
              </a:ext>
            </a:extLst>
          </p:cNvPr>
          <p:cNvGrpSpPr/>
          <p:nvPr/>
        </p:nvGrpSpPr>
        <p:grpSpPr>
          <a:xfrm>
            <a:off x="1694375" y="1622175"/>
            <a:ext cx="395366" cy="480944"/>
            <a:chOff x="1768821" y="3361108"/>
            <a:chExt cx="278739" cy="339073"/>
          </a:xfrm>
          <a:solidFill>
            <a:schemeClr val="accent3"/>
          </a:solidFill>
        </p:grpSpPr>
        <p:sp>
          <p:nvSpPr>
            <p:cNvPr id="142" name="Google Shape;10377;p59">
              <a:extLst>
                <a:ext uri="{FF2B5EF4-FFF2-40B4-BE49-F238E27FC236}">
                  <a16:creationId xmlns:a16="http://schemas.microsoft.com/office/drawing/2014/main" id="{596C97B2-2C74-44E0-8D70-A91E1D86C64D}"/>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0378;p59">
              <a:extLst>
                <a:ext uri="{FF2B5EF4-FFF2-40B4-BE49-F238E27FC236}">
                  <a16:creationId xmlns:a16="http://schemas.microsoft.com/office/drawing/2014/main" id="{E240BDEC-7ECC-4A30-8B8B-E013679DBDF6}"/>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0379;p59">
              <a:extLst>
                <a:ext uri="{FF2B5EF4-FFF2-40B4-BE49-F238E27FC236}">
                  <a16:creationId xmlns:a16="http://schemas.microsoft.com/office/drawing/2014/main" id="{4DE4C011-805E-4264-B84C-0962E32EDC12}"/>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0380;p59">
              <a:extLst>
                <a:ext uri="{FF2B5EF4-FFF2-40B4-BE49-F238E27FC236}">
                  <a16:creationId xmlns:a16="http://schemas.microsoft.com/office/drawing/2014/main" id="{90477E48-2B01-4C81-8745-4F991139B3D5}"/>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381;p59">
              <a:extLst>
                <a:ext uri="{FF2B5EF4-FFF2-40B4-BE49-F238E27FC236}">
                  <a16:creationId xmlns:a16="http://schemas.microsoft.com/office/drawing/2014/main" id="{230160FD-8E75-4756-A6E1-F8ACA6AA67F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0382;p59">
              <a:extLst>
                <a:ext uri="{FF2B5EF4-FFF2-40B4-BE49-F238E27FC236}">
                  <a16:creationId xmlns:a16="http://schemas.microsoft.com/office/drawing/2014/main" id="{93D15BC2-764A-4885-860F-AE31F8C42D38}"/>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383;p59">
              <a:extLst>
                <a:ext uri="{FF2B5EF4-FFF2-40B4-BE49-F238E27FC236}">
                  <a16:creationId xmlns:a16="http://schemas.microsoft.com/office/drawing/2014/main" id="{86472C3A-B531-40BF-BD6E-DFDFE55D70C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384;p59">
              <a:extLst>
                <a:ext uri="{FF2B5EF4-FFF2-40B4-BE49-F238E27FC236}">
                  <a16:creationId xmlns:a16="http://schemas.microsoft.com/office/drawing/2014/main" id="{EC988D60-7404-49DD-85BA-BDB4F9940ACF}"/>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385;p59">
              <a:extLst>
                <a:ext uri="{FF2B5EF4-FFF2-40B4-BE49-F238E27FC236}">
                  <a16:creationId xmlns:a16="http://schemas.microsoft.com/office/drawing/2014/main" id="{90D711A5-80E9-4686-B93D-E2CCC0DFD579}"/>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386;p59">
              <a:extLst>
                <a:ext uri="{FF2B5EF4-FFF2-40B4-BE49-F238E27FC236}">
                  <a16:creationId xmlns:a16="http://schemas.microsoft.com/office/drawing/2014/main" id="{88BE284D-DF0E-4C43-8937-AC8BD9036CB4}"/>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387;p59">
              <a:extLst>
                <a:ext uri="{FF2B5EF4-FFF2-40B4-BE49-F238E27FC236}">
                  <a16:creationId xmlns:a16="http://schemas.microsoft.com/office/drawing/2014/main" id="{B4C5893E-7648-42AA-9974-C79D5AA8D9F4}"/>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 name="Google Shape;10376;p59">
            <a:extLst>
              <a:ext uri="{FF2B5EF4-FFF2-40B4-BE49-F238E27FC236}">
                <a16:creationId xmlns:a16="http://schemas.microsoft.com/office/drawing/2014/main" id="{F6280C14-BE8D-4E83-B595-8581ACF27AA5}"/>
              </a:ext>
            </a:extLst>
          </p:cNvPr>
          <p:cNvGrpSpPr/>
          <p:nvPr/>
        </p:nvGrpSpPr>
        <p:grpSpPr>
          <a:xfrm>
            <a:off x="4370938" y="1630763"/>
            <a:ext cx="395366" cy="480944"/>
            <a:chOff x="1768821" y="3361108"/>
            <a:chExt cx="278739" cy="339073"/>
          </a:xfrm>
          <a:solidFill>
            <a:schemeClr val="accent3"/>
          </a:solidFill>
        </p:grpSpPr>
        <p:sp>
          <p:nvSpPr>
            <p:cNvPr id="154" name="Google Shape;10377;p59">
              <a:extLst>
                <a:ext uri="{FF2B5EF4-FFF2-40B4-BE49-F238E27FC236}">
                  <a16:creationId xmlns:a16="http://schemas.microsoft.com/office/drawing/2014/main" id="{E8C4C6EB-DEE8-4AAA-8441-B7090C2F3B4D}"/>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378;p59">
              <a:extLst>
                <a:ext uri="{FF2B5EF4-FFF2-40B4-BE49-F238E27FC236}">
                  <a16:creationId xmlns:a16="http://schemas.microsoft.com/office/drawing/2014/main" id="{85489BBF-5427-4C9C-ACCD-1DBE74277FEF}"/>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379;p59">
              <a:extLst>
                <a:ext uri="{FF2B5EF4-FFF2-40B4-BE49-F238E27FC236}">
                  <a16:creationId xmlns:a16="http://schemas.microsoft.com/office/drawing/2014/main" id="{34FEB205-21BA-4903-8971-42FEFFAADE32}"/>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380;p59">
              <a:extLst>
                <a:ext uri="{FF2B5EF4-FFF2-40B4-BE49-F238E27FC236}">
                  <a16:creationId xmlns:a16="http://schemas.microsoft.com/office/drawing/2014/main" id="{F851F0AF-820D-4F2E-8E18-C18D65F18F50}"/>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0381;p59">
              <a:extLst>
                <a:ext uri="{FF2B5EF4-FFF2-40B4-BE49-F238E27FC236}">
                  <a16:creationId xmlns:a16="http://schemas.microsoft.com/office/drawing/2014/main" id="{0C74B94F-B989-4389-A337-3BFCAED81E4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0382;p59">
              <a:extLst>
                <a:ext uri="{FF2B5EF4-FFF2-40B4-BE49-F238E27FC236}">
                  <a16:creationId xmlns:a16="http://schemas.microsoft.com/office/drawing/2014/main" id="{A4A9D07F-4505-43DA-8E89-7E6A8C8DE712}"/>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0383;p59">
              <a:extLst>
                <a:ext uri="{FF2B5EF4-FFF2-40B4-BE49-F238E27FC236}">
                  <a16:creationId xmlns:a16="http://schemas.microsoft.com/office/drawing/2014/main" id="{97CFA11B-2F3A-4B1D-BE2B-78820A3D834F}"/>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0384;p59">
              <a:extLst>
                <a:ext uri="{FF2B5EF4-FFF2-40B4-BE49-F238E27FC236}">
                  <a16:creationId xmlns:a16="http://schemas.microsoft.com/office/drawing/2014/main" id="{34F083E8-FB6C-45DF-9719-1EC70D424D30}"/>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0385;p59">
              <a:extLst>
                <a:ext uri="{FF2B5EF4-FFF2-40B4-BE49-F238E27FC236}">
                  <a16:creationId xmlns:a16="http://schemas.microsoft.com/office/drawing/2014/main" id="{D4EC49A4-4A4B-439A-A40F-E9EEB324801D}"/>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0386;p59">
              <a:extLst>
                <a:ext uri="{FF2B5EF4-FFF2-40B4-BE49-F238E27FC236}">
                  <a16:creationId xmlns:a16="http://schemas.microsoft.com/office/drawing/2014/main" id="{63F3CDC6-A7E9-4A98-AADB-75A6AC048CE7}"/>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0387;p59">
              <a:extLst>
                <a:ext uri="{FF2B5EF4-FFF2-40B4-BE49-F238E27FC236}">
                  <a16:creationId xmlns:a16="http://schemas.microsoft.com/office/drawing/2014/main" id="{E50FB0B6-4275-4F19-95F1-D809BF013F15}"/>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 name="Google Shape;10376;p59">
            <a:extLst>
              <a:ext uri="{FF2B5EF4-FFF2-40B4-BE49-F238E27FC236}">
                <a16:creationId xmlns:a16="http://schemas.microsoft.com/office/drawing/2014/main" id="{5F2C3C2E-E46F-4299-8377-BB7D03B2308B}"/>
              </a:ext>
            </a:extLst>
          </p:cNvPr>
          <p:cNvGrpSpPr/>
          <p:nvPr/>
        </p:nvGrpSpPr>
        <p:grpSpPr>
          <a:xfrm>
            <a:off x="7056560" y="1617769"/>
            <a:ext cx="395366" cy="480944"/>
            <a:chOff x="1768821" y="3361108"/>
            <a:chExt cx="278739" cy="339073"/>
          </a:xfrm>
          <a:solidFill>
            <a:schemeClr val="accent3"/>
          </a:solidFill>
        </p:grpSpPr>
        <p:sp>
          <p:nvSpPr>
            <p:cNvPr id="166" name="Google Shape;10377;p59">
              <a:extLst>
                <a:ext uri="{FF2B5EF4-FFF2-40B4-BE49-F238E27FC236}">
                  <a16:creationId xmlns:a16="http://schemas.microsoft.com/office/drawing/2014/main" id="{A1A71003-03EE-4119-ABB2-85B5B0E20208}"/>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0378;p59">
              <a:extLst>
                <a:ext uri="{FF2B5EF4-FFF2-40B4-BE49-F238E27FC236}">
                  <a16:creationId xmlns:a16="http://schemas.microsoft.com/office/drawing/2014/main" id="{303D5193-AD9C-4437-BE51-64D147932574}"/>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0379;p59">
              <a:extLst>
                <a:ext uri="{FF2B5EF4-FFF2-40B4-BE49-F238E27FC236}">
                  <a16:creationId xmlns:a16="http://schemas.microsoft.com/office/drawing/2014/main" id="{4461CB03-1CC6-4F11-B23B-B5DB519004CD}"/>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0380;p59">
              <a:extLst>
                <a:ext uri="{FF2B5EF4-FFF2-40B4-BE49-F238E27FC236}">
                  <a16:creationId xmlns:a16="http://schemas.microsoft.com/office/drawing/2014/main" id="{642FF370-ECBE-4CE6-A25D-244EAC15121E}"/>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0381;p59">
              <a:extLst>
                <a:ext uri="{FF2B5EF4-FFF2-40B4-BE49-F238E27FC236}">
                  <a16:creationId xmlns:a16="http://schemas.microsoft.com/office/drawing/2014/main" id="{8A06B11C-6D4C-4C57-9DB4-D99429D0A973}"/>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0382;p59">
              <a:extLst>
                <a:ext uri="{FF2B5EF4-FFF2-40B4-BE49-F238E27FC236}">
                  <a16:creationId xmlns:a16="http://schemas.microsoft.com/office/drawing/2014/main" id="{5ACC1B6F-7065-4D56-87CC-264C250EFD4E}"/>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0383;p59">
              <a:extLst>
                <a:ext uri="{FF2B5EF4-FFF2-40B4-BE49-F238E27FC236}">
                  <a16:creationId xmlns:a16="http://schemas.microsoft.com/office/drawing/2014/main" id="{EDF8744B-FC4D-4A34-9647-810926E344A3}"/>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0384;p59">
              <a:extLst>
                <a:ext uri="{FF2B5EF4-FFF2-40B4-BE49-F238E27FC236}">
                  <a16:creationId xmlns:a16="http://schemas.microsoft.com/office/drawing/2014/main" id="{209808E9-F868-4B13-817B-013DEE27A8B2}"/>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0385;p59">
              <a:extLst>
                <a:ext uri="{FF2B5EF4-FFF2-40B4-BE49-F238E27FC236}">
                  <a16:creationId xmlns:a16="http://schemas.microsoft.com/office/drawing/2014/main" id="{3D212FD9-8398-4873-88BC-EC58D756D15A}"/>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0386;p59">
              <a:extLst>
                <a:ext uri="{FF2B5EF4-FFF2-40B4-BE49-F238E27FC236}">
                  <a16:creationId xmlns:a16="http://schemas.microsoft.com/office/drawing/2014/main" id="{4AA27F22-9221-411E-B02B-3C72B19C0D3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0387;p59">
              <a:extLst>
                <a:ext uri="{FF2B5EF4-FFF2-40B4-BE49-F238E27FC236}">
                  <a16:creationId xmlns:a16="http://schemas.microsoft.com/office/drawing/2014/main" id="{43026AC7-B6B2-467C-B097-AC331EC402D0}"/>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 name="Google Shape;10376;p59">
            <a:extLst>
              <a:ext uri="{FF2B5EF4-FFF2-40B4-BE49-F238E27FC236}">
                <a16:creationId xmlns:a16="http://schemas.microsoft.com/office/drawing/2014/main" id="{3ACDB227-CE71-4D4D-9022-8A418E590975}"/>
              </a:ext>
            </a:extLst>
          </p:cNvPr>
          <p:cNvGrpSpPr/>
          <p:nvPr/>
        </p:nvGrpSpPr>
        <p:grpSpPr>
          <a:xfrm>
            <a:off x="2901148" y="3203086"/>
            <a:ext cx="395366" cy="480944"/>
            <a:chOff x="1768821" y="3361108"/>
            <a:chExt cx="278739" cy="339073"/>
          </a:xfrm>
          <a:solidFill>
            <a:schemeClr val="accent3"/>
          </a:solidFill>
        </p:grpSpPr>
        <p:sp>
          <p:nvSpPr>
            <p:cNvPr id="178" name="Google Shape;10377;p59">
              <a:extLst>
                <a:ext uri="{FF2B5EF4-FFF2-40B4-BE49-F238E27FC236}">
                  <a16:creationId xmlns:a16="http://schemas.microsoft.com/office/drawing/2014/main" id="{F610EA16-9B20-465E-B427-51C5B05BCAF5}"/>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0378;p59">
              <a:extLst>
                <a:ext uri="{FF2B5EF4-FFF2-40B4-BE49-F238E27FC236}">
                  <a16:creationId xmlns:a16="http://schemas.microsoft.com/office/drawing/2014/main" id="{8482597A-FF20-458D-8513-77A50048F8F5}"/>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379;p59">
              <a:extLst>
                <a:ext uri="{FF2B5EF4-FFF2-40B4-BE49-F238E27FC236}">
                  <a16:creationId xmlns:a16="http://schemas.microsoft.com/office/drawing/2014/main" id="{893D49B6-9F02-4194-B43E-3A304354698A}"/>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0380;p59">
              <a:extLst>
                <a:ext uri="{FF2B5EF4-FFF2-40B4-BE49-F238E27FC236}">
                  <a16:creationId xmlns:a16="http://schemas.microsoft.com/office/drawing/2014/main" id="{6153F5D1-873F-4FE2-8A1A-75D11D15F6D9}"/>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0381;p59">
              <a:extLst>
                <a:ext uri="{FF2B5EF4-FFF2-40B4-BE49-F238E27FC236}">
                  <a16:creationId xmlns:a16="http://schemas.microsoft.com/office/drawing/2014/main" id="{85952C55-A646-4A9F-9F7A-CB59B03A475A}"/>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0382;p59">
              <a:extLst>
                <a:ext uri="{FF2B5EF4-FFF2-40B4-BE49-F238E27FC236}">
                  <a16:creationId xmlns:a16="http://schemas.microsoft.com/office/drawing/2014/main" id="{6AC957C1-F776-44EE-A113-2B1484F353B3}"/>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0383;p59">
              <a:extLst>
                <a:ext uri="{FF2B5EF4-FFF2-40B4-BE49-F238E27FC236}">
                  <a16:creationId xmlns:a16="http://schemas.microsoft.com/office/drawing/2014/main" id="{C227BD1D-C0A1-42BA-A4E7-F3D8A2A8ACF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384;p59">
              <a:extLst>
                <a:ext uri="{FF2B5EF4-FFF2-40B4-BE49-F238E27FC236}">
                  <a16:creationId xmlns:a16="http://schemas.microsoft.com/office/drawing/2014/main" id="{CCA3F154-971E-430F-8C03-64E7F0035A7C}"/>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0385;p59">
              <a:extLst>
                <a:ext uri="{FF2B5EF4-FFF2-40B4-BE49-F238E27FC236}">
                  <a16:creationId xmlns:a16="http://schemas.microsoft.com/office/drawing/2014/main" id="{63325109-673E-4A0C-8648-022D4F3D9EB5}"/>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0386;p59">
              <a:extLst>
                <a:ext uri="{FF2B5EF4-FFF2-40B4-BE49-F238E27FC236}">
                  <a16:creationId xmlns:a16="http://schemas.microsoft.com/office/drawing/2014/main" id="{F8A3A08B-C642-4B2E-99C3-C3C619B44FA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0387;p59">
              <a:extLst>
                <a:ext uri="{FF2B5EF4-FFF2-40B4-BE49-F238E27FC236}">
                  <a16:creationId xmlns:a16="http://schemas.microsoft.com/office/drawing/2014/main" id="{3C9C0EAF-8E62-4038-AD61-73F7918F3AD8}"/>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 name="Google Shape;10376;p59">
            <a:extLst>
              <a:ext uri="{FF2B5EF4-FFF2-40B4-BE49-F238E27FC236}">
                <a16:creationId xmlns:a16="http://schemas.microsoft.com/office/drawing/2014/main" id="{D2B73947-745E-4FEA-9A47-0A4B7AE1E8EA}"/>
              </a:ext>
            </a:extLst>
          </p:cNvPr>
          <p:cNvGrpSpPr/>
          <p:nvPr/>
        </p:nvGrpSpPr>
        <p:grpSpPr>
          <a:xfrm>
            <a:off x="5605664" y="3191315"/>
            <a:ext cx="395366" cy="480944"/>
            <a:chOff x="1768821" y="3361108"/>
            <a:chExt cx="278739" cy="339073"/>
          </a:xfrm>
          <a:solidFill>
            <a:schemeClr val="accent3"/>
          </a:solidFill>
        </p:grpSpPr>
        <p:sp>
          <p:nvSpPr>
            <p:cNvPr id="190" name="Google Shape;10377;p59">
              <a:extLst>
                <a:ext uri="{FF2B5EF4-FFF2-40B4-BE49-F238E27FC236}">
                  <a16:creationId xmlns:a16="http://schemas.microsoft.com/office/drawing/2014/main" id="{28AA9CDC-8CB1-48CC-8A31-6ABAAFF70F81}"/>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0378;p59">
              <a:extLst>
                <a:ext uri="{FF2B5EF4-FFF2-40B4-BE49-F238E27FC236}">
                  <a16:creationId xmlns:a16="http://schemas.microsoft.com/office/drawing/2014/main" id="{4EF6721A-B20B-4A2F-97F2-3E3D1724402C}"/>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0379;p59">
              <a:extLst>
                <a:ext uri="{FF2B5EF4-FFF2-40B4-BE49-F238E27FC236}">
                  <a16:creationId xmlns:a16="http://schemas.microsoft.com/office/drawing/2014/main" id="{0805D1A1-FB13-4365-A8C7-4BA4E5E4D069}"/>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0380;p59">
              <a:extLst>
                <a:ext uri="{FF2B5EF4-FFF2-40B4-BE49-F238E27FC236}">
                  <a16:creationId xmlns:a16="http://schemas.microsoft.com/office/drawing/2014/main" id="{C77A38DE-32E8-475C-95DE-B3CA9D13ED5A}"/>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0381;p59">
              <a:extLst>
                <a:ext uri="{FF2B5EF4-FFF2-40B4-BE49-F238E27FC236}">
                  <a16:creationId xmlns:a16="http://schemas.microsoft.com/office/drawing/2014/main" id="{3651A67D-373F-41CF-B0B4-712F48D2762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0382;p59">
              <a:extLst>
                <a:ext uri="{FF2B5EF4-FFF2-40B4-BE49-F238E27FC236}">
                  <a16:creationId xmlns:a16="http://schemas.microsoft.com/office/drawing/2014/main" id="{3CC7C3A4-6C1C-4C59-B3ED-8CC1C408933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0383;p59">
              <a:extLst>
                <a:ext uri="{FF2B5EF4-FFF2-40B4-BE49-F238E27FC236}">
                  <a16:creationId xmlns:a16="http://schemas.microsoft.com/office/drawing/2014/main" id="{91BD4DEC-1BF1-4899-8CB3-A6ACC38A4A0A}"/>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0384;p59">
              <a:extLst>
                <a:ext uri="{FF2B5EF4-FFF2-40B4-BE49-F238E27FC236}">
                  <a16:creationId xmlns:a16="http://schemas.microsoft.com/office/drawing/2014/main" id="{AC9EC011-20DA-4B96-858A-6B01B7552EC1}"/>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0385;p59">
              <a:extLst>
                <a:ext uri="{FF2B5EF4-FFF2-40B4-BE49-F238E27FC236}">
                  <a16:creationId xmlns:a16="http://schemas.microsoft.com/office/drawing/2014/main" id="{7302F438-04BE-4212-85AD-21D1CD441C0D}"/>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0386;p59">
              <a:extLst>
                <a:ext uri="{FF2B5EF4-FFF2-40B4-BE49-F238E27FC236}">
                  <a16:creationId xmlns:a16="http://schemas.microsoft.com/office/drawing/2014/main" id="{1AF11085-EBC2-4B83-BC6D-A1B15D4EFBF3}"/>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0387;p59">
              <a:extLst>
                <a:ext uri="{FF2B5EF4-FFF2-40B4-BE49-F238E27FC236}">
                  <a16:creationId xmlns:a16="http://schemas.microsoft.com/office/drawing/2014/main" id="{8157D633-D5EE-484B-86D9-F0EADF41DF3E}"/>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15758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93" y="1526235"/>
            <a:ext cx="8392633" cy="3258415"/>
          </a:xfrm>
        </p:spPr>
        <p:txBody>
          <a:bodyPr/>
          <a:lstStyle/>
          <a:p>
            <a:r>
              <a:rPr lang="en-US" sz="1800" dirty="0"/>
              <a:t>Users provide credentials to FTP server </a:t>
            </a:r>
            <a:br>
              <a:rPr lang="en-US" sz="1800" dirty="0"/>
            </a:br>
            <a:endParaRPr lang="en-US" sz="1800" dirty="0"/>
          </a:p>
          <a:p>
            <a:r>
              <a:rPr lang="en-US" sz="1800" dirty="0"/>
              <a:t>Command channel initiates instruction and response</a:t>
            </a:r>
            <a:br>
              <a:rPr lang="en-US" sz="1800" dirty="0"/>
            </a:br>
            <a:endParaRPr lang="en-US" sz="1800" dirty="0"/>
          </a:p>
          <a:p>
            <a:r>
              <a:rPr lang="en-US" sz="1800" dirty="0"/>
              <a:t>Data channel where data is distributed </a:t>
            </a:r>
            <a:br>
              <a:rPr lang="en-US" sz="1800" dirty="0"/>
            </a:br>
            <a:endParaRPr lang="en-US" sz="1800" dirty="0"/>
          </a:p>
          <a:p>
            <a:r>
              <a:rPr lang="en-US" sz="1800" dirty="0"/>
              <a:t>Active Connection: Server grants access but firewall blocks connection</a:t>
            </a:r>
            <a:br>
              <a:rPr lang="en-US" sz="1800" dirty="0"/>
            </a:br>
            <a:endParaRPr lang="en-US" sz="1800" dirty="0"/>
          </a:p>
          <a:p>
            <a:r>
              <a:rPr lang="en-US" sz="1800" dirty="0"/>
              <a:t>Passive Mode: User establishes command and data channel, server listens</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4572000" y="457300"/>
            <a:ext cx="4572000" cy="481200"/>
          </a:xfrm>
        </p:spPr>
        <p:txBody>
          <a:bodyPr/>
          <a:lstStyle/>
          <a:p>
            <a:r>
              <a:rPr lang="en-US" sz="3600" dirty="0"/>
              <a:t>HOW DOES FTP WORK ?</a:t>
            </a:r>
            <a:endParaRPr lang="en-GB" dirty="0"/>
          </a:p>
        </p:txBody>
      </p:sp>
    </p:spTree>
    <p:extLst>
      <p:ext uri="{BB962C8B-B14F-4D97-AF65-F5344CB8AC3E}">
        <p14:creationId xmlns:p14="http://schemas.microsoft.com/office/powerpoint/2010/main" val="153738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1"/>
        <p:cNvGrpSpPr/>
        <p:nvPr/>
      </p:nvGrpSpPr>
      <p:grpSpPr>
        <a:xfrm>
          <a:off x="0" y="0"/>
          <a:ext cx="0" cy="0"/>
          <a:chOff x="0" y="0"/>
          <a:chExt cx="0" cy="0"/>
        </a:xfrm>
      </p:grpSpPr>
      <p:sp>
        <p:nvSpPr>
          <p:cNvPr id="2492" name="Google Shape;2492;p44"/>
          <p:cNvSpPr txBox="1">
            <a:spLocks noGrp="1"/>
          </p:cNvSpPr>
          <p:nvPr>
            <p:ph type="ctrTitle"/>
          </p:nvPr>
        </p:nvSpPr>
        <p:spPr>
          <a:xfrm>
            <a:off x="2105247" y="1658250"/>
            <a:ext cx="4933506"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t>Review paper protocol</a:t>
            </a:r>
            <a:br>
              <a:rPr lang="en-IN" sz="4000" dirty="0"/>
            </a:br>
            <a:r>
              <a:rPr lang="en-IN" sz="8000" dirty="0"/>
              <a:t>S</a:t>
            </a:r>
            <a:r>
              <a:rPr lang="en" sz="8000" dirty="0"/>
              <a:t>nmp</a:t>
            </a:r>
            <a:endParaRPr sz="4000" dirty="0"/>
          </a:p>
        </p:txBody>
      </p:sp>
    </p:spTree>
    <p:extLst>
      <p:ext uri="{BB962C8B-B14F-4D97-AF65-F5344CB8AC3E}">
        <p14:creationId xmlns:p14="http://schemas.microsoft.com/office/powerpoint/2010/main" val="142064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1"/>
        <p:cNvGrpSpPr/>
        <p:nvPr/>
      </p:nvGrpSpPr>
      <p:grpSpPr>
        <a:xfrm>
          <a:off x="0" y="0"/>
          <a:ext cx="0" cy="0"/>
          <a:chOff x="0" y="0"/>
          <a:chExt cx="0" cy="0"/>
        </a:xfrm>
      </p:grpSpPr>
      <p:sp>
        <p:nvSpPr>
          <p:cNvPr id="2492" name="Google Shape;2492;p4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BRIEF OVERview of algorithms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304800" y="1186755"/>
            <a:ext cx="3147237" cy="138499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000" dirty="0">
                <a:solidFill>
                  <a:srgbClr val="53A7D5"/>
                </a:solidFill>
              </a:rPr>
              <a:t>SNMP introduction</a:t>
            </a:r>
          </a:p>
        </p:txBody>
      </p:sp>
      <p:sp>
        <p:nvSpPr>
          <p:cNvPr id="5" name="TextBox 4">
            <a:extLst>
              <a:ext uri="{FF2B5EF4-FFF2-40B4-BE49-F238E27FC236}">
                <a16:creationId xmlns:a16="http://schemas.microsoft.com/office/drawing/2014/main" id="{FA8C9BB9-D3EB-4346-8AEE-4BE46A6D7BB5}"/>
              </a:ext>
            </a:extLst>
          </p:cNvPr>
          <p:cNvSpPr txBox="1"/>
          <p:nvPr/>
        </p:nvSpPr>
        <p:spPr>
          <a:xfrm>
            <a:off x="567069" y="2571750"/>
            <a:ext cx="2884968" cy="1384995"/>
          </a:xfrm>
          <a:prstGeom prst="rect">
            <a:avLst/>
          </a:prstGeom>
          <a:noFill/>
        </p:spPr>
        <p:txBody>
          <a:bodyPr wrap="square" rtlCol="0">
            <a:spAutoFit/>
          </a:bodyPr>
          <a:lstStyle/>
          <a:p>
            <a:pPr algn="r"/>
            <a:r>
              <a:rPr lang="en-GB" sz="2800" dirty="0">
                <a:latin typeface="Anaheim" panose="02000503000000000000" pitchFamily="2" charset="0"/>
              </a:rPr>
              <a:t>Agents, Managers, Protocols and PDUs  </a:t>
            </a:r>
          </a:p>
        </p:txBody>
      </p:sp>
      <p:pic>
        <p:nvPicPr>
          <p:cNvPr id="4" name="Picture 3">
            <a:extLst>
              <a:ext uri="{FF2B5EF4-FFF2-40B4-BE49-F238E27FC236}">
                <a16:creationId xmlns:a16="http://schemas.microsoft.com/office/drawing/2014/main" id="{35652FDE-3270-4BEE-BED2-D4EC158ED7E4}"/>
              </a:ext>
            </a:extLst>
          </p:cNvPr>
          <p:cNvPicPr>
            <a:picLocks noChangeAspect="1"/>
          </p:cNvPicPr>
          <p:nvPr/>
        </p:nvPicPr>
        <p:blipFill rotWithShape="1">
          <a:blip r:embed="rId3"/>
          <a:srcRect t="6963" b="3852"/>
          <a:stretch/>
        </p:blipFill>
        <p:spPr>
          <a:xfrm>
            <a:off x="3452037" y="67112"/>
            <a:ext cx="5691963" cy="5076388"/>
          </a:xfrm>
          <a:prstGeom prst="rect">
            <a:avLst/>
          </a:prstGeom>
        </p:spPr>
      </p:pic>
    </p:spTree>
    <p:extLst>
      <p:ext uri="{BB962C8B-B14F-4D97-AF65-F5344CB8AC3E}">
        <p14:creationId xmlns:p14="http://schemas.microsoft.com/office/powerpoint/2010/main" val="169627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91" y="1020726"/>
            <a:ext cx="8392633" cy="4054547"/>
          </a:xfrm>
        </p:spPr>
        <p:txBody>
          <a:bodyPr/>
          <a:lstStyle/>
          <a:p>
            <a:pPr>
              <a:spcAft>
                <a:spcPts val="1200"/>
              </a:spcAft>
            </a:pPr>
            <a:r>
              <a:rPr lang="en-GB" sz="1800" dirty="0"/>
              <a:t>It has a particular role in network management. It defines the format of the packet which is sent by the manager to the agent and vice versa. It also interprets the result and creates statistics. SNMP defines the structure of packet exchanges between a manager and an agent. It reads and changes the status of objects (values of variables) in SNMP packets.</a:t>
            </a:r>
          </a:p>
          <a:p>
            <a:r>
              <a:rPr lang="en-GB" sz="1800" dirty="0"/>
              <a:t>It is an application that allows:</a:t>
            </a:r>
          </a:p>
          <a:p>
            <a:pPr lvl="1" algn="just"/>
            <a:r>
              <a:rPr lang="en-GB" sz="1800" dirty="0">
                <a:latin typeface="Anaheim" panose="02000503000000000000" pitchFamily="2" charset="0"/>
              </a:rPr>
              <a:t>A manager to retrieve the value of an object defined in an agent.</a:t>
            </a:r>
          </a:p>
          <a:p>
            <a:pPr lvl="1" algn="just"/>
            <a:r>
              <a:rPr lang="en-GB" sz="1800" dirty="0">
                <a:latin typeface="Anaheim" panose="02000503000000000000" pitchFamily="2" charset="0"/>
              </a:rPr>
              <a:t>A manager to store a value in an object defined in an agent.</a:t>
            </a:r>
          </a:p>
          <a:p>
            <a:pPr lvl="1" algn="just">
              <a:spcAft>
                <a:spcPts val="1200"/>
              </a:spcAft>
            </a:pPr>
            <a:r>
              <a:rPr lang="en-GB" sz="1800" dirty="0">
                <a:latin typeface="Anaheim" panose="02000503000000000000" pitchFamily="2" charset="0"/>
              </a:rPr>
              <a:t>An agent to send an alarm message about an abnormal situation to the manager.</a:t>
            </a:r>
            <a:endParaRPr lang="en-GB" sz="1500" dirty="0">
              <a:latin typeface="Anaheim" panose="02000503000000000000" pitchFamily="2" charset="0"/>
            </a:endParaRPr>
          </a:p>
          <a:p>
            <a:r>
              <a:rPr lang="en-GB" sz="1800" dirty="0"/>
              <a:t>SNMP works by sending messages, called protocol data units (PDUs), to devices within the neighbouring network that "speak" SNMP. </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3813544" y="457300"/>
            <a:ext cx="5032744" cy="481200"/>
          </a:xfrm>
        </p:spPr>
        <p:txBody>
          <a:bodyPr/>
          <a:lstStyle/>
          <a:p>
            <a:r>
              <a:rPr lang="en-US" sz="2400" dirty="0"/>
              <a:t>SIMPLE NETWORK MANAGEMENT PROTOCOL</a:t>
            </a:r>
            <a:endParaRPr lang="en-GB" sz="1200" dirty="0"/>
          </a:p>
        </p:txBody>
      </p:sp>
    </p:spTree>
    <p:extLst>
      <p:ext uri="{BB962C8B-B14F-4D97-AF65-F5344CB8AC3E}">
        <p14:creationId xmlns:p14="http://schemas.microsoft.com/office/powerpoint/2010/main" val="439254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91" y="1020726"/>
            <a:ext cx="8392633" cy="4054547"/>
          </a:xfrm>
        </p:spPr>
        <p:txBody>
          <a:bodyPr/>
          <a:lstStyle/>
          <a:p>
            <a:pPr>
              <a:spcAft>
                <a:spcPts val="1200"/>
              </a:spcAft>
            </a:pPr>
            <a:r>
              <a:rPr lang="en-US" sz="1800" dirty="0"/>
              <a:t>A manager is a host that runs the SNMP client program. It hosts and monitors agents. </a:t>
            </a:r>
          </a:p>
          <a:p>
            <a:pPr>
              <a:spcAft>
                <a:spcPts val="1200"/>
              </a:spcAft>
            </a:pPr>
            <a:r>
              <a:rPr lang="en-US" sz="1800" dirty="0"/>
              <a:t>The manager can access all the values in a database, and it can fetch and compare the costs of variables from a router that it connects. </a:t>
            </a:r>
          </a:p>
          <a:p>
            <a:pPr>
              <a:spcAft>
                <a:spcPts val="1200"/>
              </a:spcAft>
            </a:pPr>
            <a:r>
              <a:rPr lang="en-US" sz="1800" dirty="0"/>
              <a:t>A manager can also make the agent perform a certain number of actions. </a:t>
            </a:r>
          </a:p>
          <a:p>
            <a:pPr>
              <a:spcAft>
                <a:spcPts val="1200"/>
              </a:spcAft>
            </a:pPr>
            <a:r>
              <a:rPr lang="en-US" sz="1800" dirty="0"/>
              <a:t>A SNMP Manager's essential functions involve querying agents, getting responses from agents, acknowledging asynchronous events from and setting variables in agents.</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3813544" y="457300"/>
            <a:ext cx="5330456" cy="481200"/>
          </a:xfrm>
        </p:spPr>
        <p:txBody>
          <a:bodyPr/>
          <a:lstStyle/>
          <a:p>
            <a:r>
              <a:rPr lang="en-US" sz="3200" dirty="0"/>
              <a:t>SNMP MANAGER</a:t>
            </a:r>
            <a:endParaRPr lang="en-GB" sz="1600" dirty="0"/>
          </a:p>
        </p:txBody>
      </p:sp>
    </p:spTree>
    <p:extLst>
      <p:ext uri="{BB962C8B-B14F-4D97-AF65-F5344CB8AC3E}">
        <p14:creationId xmlns:p14="http://schemas.microsoft.com/office/powerpoint/2010/main" val="297856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EB702-0F95-4C6E-B1FB-0B77903F9B85}"/>
              </a:ext>
            </a:extLst>
          </p:cNvPr>
          <p:cNvSpPr>
            <a:spLocks noGrp="1"/>
          </p:cNvSpPr>
          <p:nvPr>
            <p:ph type="subTitle" idx="1"/>
          </p:nvPr>
        </p:nvSpPr>
        <p:spPr>
          <a:xfrm flipH="1">
            <a:off x="368589" y="1148316"/>
            <a:ext cx="8392633" cy="3749749"/>
          </a:xfrm>
        </p:spPr>
        <p:txBody>
          <a:bodyPr/>
          <a:lstStyle/>
          <a:p>
            <a:pPr>
              <a:spcAft>
                <a:spcPts val="1200"/>
              </a:spcAft>
            </a:pPr>
            <a:r>
              <a:rPr lang="en-US" sz="1800" dirty="0"/>
              <a:t>The agent is a program that is packaged within the network element</a:t>
            </a:r>
          </a:p>
          <a:p>
            <a:pPr>
              <a:spcAft>
                <a:spcPts val="1200"/>
              </a:spcAft>
            </a:pPr>
            <a:r>
              <a:rPr lang="en-US" sz="1800" dirty="0"/>
              <a:t>Enabling the agent allows it to collect the management information database from the device locally and makes it available to the SNMP manager</a:t>
            </a:r>
          </a:p>
          <a:p>
            <a:pPr>
              <a:spcAft>
                <a:spcPts val="1200"/>
              </a:spcAft>
            </a:pPr>
            <a:r>
              <a:rPr lang="en-US" sz="1800" dirty="0"/>
              <a:t>SNMP agent’s key functions</a:t>
            </a:r>
          </a:p>
          <a:p>
            <a:pPr marL="895350" lvl="1" indent="-285750" algn="just">
              <a:spcAft>
                <a:spcPts val="1200"/>
              </a:spcAft>
              <a:buFont typeface="Arial" panose="020B0604020202020204" pitchFamily="34" charset="0"/>
              <a:buChar char="•"/>
            </a:pPr>
            <a:r>
              <a:rPr lang="en-US" sz="1800" dirty="0">
                <a:latin typeface="Anaheim" panose="02000503000000000000" pitchFamily="2" charset="0"/>
              </a:rPr>
              <a:t>Collects management information about its local environment</a:t>
            </a:r>
          </a:p>
          <a:p>
            <a:pPr marL="895350" lvl="1" indent="-285750" algn="just">
              <a:spcAft>
                <a:spcPts val="1200"/>
              </a:spcAft>
              <a:buFont typeface="Arial" panose="020B0604020202020204" pitchFamily="34" charset="0"/>
              <a:buChar char="•"/>
            </a:pPr>
            <a:r>
              <a:rPr lang="en-US" sz="1800" dirty="0">
                <a:latin typeface="Anaheim" panose="02000503000000000000" pitchFamily="2" charset="0"/>
              </a:rPr>
              <a:t>Stores and retrieves management information</a:t>
            </a:r>
          </a:p>
          <a:p>
            <a:pPr marL="895350" lvl="1" indent="-285750" algn="just">
              <a:spcAft>
                <a:spcPts val="1200"/>
              </a:spcAft>
              <a:buFont typeface="Arial" panose="020B0604020202020204" pitchFamily="34" charset="0"/>
              <a:buChar char="•"/>
            </a:pPr>
            <a:r>
              <a:rPr lang="en-US" sz="1800" dirty="0">
                <a:latin typeface="Anaheim" panose="02000503000000000000" pitchFamily="2" charset="0"/>
              </a:rPr>
              <a:t>Signals an event to the manager</a:t>
            </a:r>
          </a:p>
          <a:p>
            <a:pPr marL="895350" lvl="1" indent="-285750" algn="just">
              <a:spcAft>
                <a:spcPts val="1200"/>
              </a:spcAft>
              <a:buFont typeface="Arial" panose="020B0604020202020204" pitchFamily="34" charset="0"/>
              <a:buChar char="•"/>
            </a:pPr>
            <a:r>
              <a:rPr lang="en-US" sz="1800" dirty="0">
                <a:latin typeface="Anaheim" panose="02000503000000000000" pitchFamily="2" charset="0"/>
              </a:rPr>
              <a:t>Acts as a proxy for some non–SNMP manageable network node</a:t>
            </a:r>
          </a:p>
        </p:txBody>
      </p:sp>
      <p:sp>
        <p:nvSpPr>
          <p:cNvPr id="3" name="Title 2">
            <a:extLst>
              <a:ext uri="{FF2B5EF4-FFF2-40B4-BE49-F238E27FC236}">
                <a16:creationId xmlns:a16="http://schemas.microsoft.com/office/drawing/2014/main" id="{FB720C61-E1A5-4D23-8623-67234AAC0506}"/>
              </a:ext>
            </a:extLst>
          </p:cNvPr>
          <p:cNvSpPr>
            <a:spLocks noGrp="1"/>
          </p:cNvSpPr>
          <p:nvPr>
            <p:ph type="ctrTitle"/>
          </p:nvPr>
        </p:nvSpPr>
        <p:spPr>
          <a:xfrm>
            <a:off x="3813544" y="457300"/>
            <a:ext cx="5330456" cy="481200"/>
          </a:xfrm>
        </p:spPr>
        <p:txBody>
          <a:bodyPr/>
          <a:lstStyle/>
          <a:p>
            <a:r>
              <a:rPr lang="en-US" sz="3200" dirty="0"/>
              <a:t>SNMP Agent</a:t>
            </a:r>
            <a:endParaRPr lang="en-GB" sz="1600" dirty="0"/>
          </a:p>
        </p:txBody>
      </p:sp>
    </p:spTree>
    <p:extLst>
      <p:ext uri="{BB962C8B-B14F-4D97-AF65-F5344CB8AC3E}">
        <p14:creationId xmlns:p14="http://schemas.microsoft.com/office/powerpoint/2010/main" val="3777976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41"/>
          <p:cNvSpPr/>
          <p:nvPr/>
        </p:nvSpPr>
        <p:spPr>
          <a:xfrm>
            <a:off x="7362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41"/>
          <p:cNvSpPr/>
          <p:nvPr/>
        </p:nvSpPr>
        <p:spPr>
          <a:xfrm>
            <a:off x="8193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41"/>
          <p:cNvSpPr txBox="1">
            <a:spLocks noGrp="1"/>
          </p:cNvSpPr>
          <p:nvPr>
            <p:ph type="subTitle" idx="1"/>
          </p:nvPr>
        </p:nvSpPr>
        <p:spPr>
          <a:xfrm>
            <a:off x="892261" y="2927713"/>
            <a:ext cx="18279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A manager checks an agent by requesting information that reflects the behaviour of the agent.</a:t>
            </a:r>
          </a:p>
        </p:txBody>
      </p:sp>
      <p:sp>
        <p:nvSpPr>
          <p:cNvPr id="2443" name="Google Shape;2443;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sp>
        <p:nvSpPr>
          <p:cNvPr id="2444" name="Google Shape;2444;p41"/>
          <p:cNvSpPr txBox="1">
            <a:spLocks noGrp="1"/>
          </p:cNvSpPr>
          <p:nvPr>
            <p:ph type="ctrTitle"/>
          </p:nvPr>
        </p:nvSpPr>
        <p:spPr>
          <a:xfrm>
            <a:off x="1102925"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a:t>
            </a:r>
            <a:endParaRPr dirty="0"/>
          </a:p>
        </p:txBody>
      </p:sp>
      <p:cxnSp>
        <p:nvCxnSpPr>
          <p:cNvPr id="2445" name="Google Shape;2445;p41"/>
          <p:cNvCxnSpPr>
            <a:stCxn id="2444" idx="2"/>
            <a:endCxn id="2441" idx="0"/>
          </p:cNvCxnSpPr>
          <p:nvPr/>
        </p:nvCxnSpPr>
        <p:spPr>
          <a:xfrm>
            <a:off x="1817675" y="2374925"/>
            <a:ext cx="0" cy="261900"/>
          </a:xfrm>
          <a:prstGeom prst="straightConnector1">
            <a:avLst/>
          </a:prstGeom>
          <a:noFill/>
          <a:ln w="9525" cap="flat" cmpd="sng">
            <a:solidFill>
              <a:schemeClr val="accent3"/>
            </a:solidFill>
            <a:prstDash val="solid"/>
            <a:round/>
            <a:headEnd type="none" w="med" len="med"/>
            <a:tailEnd type="none" w="med" len="med"/>
          </a:ln>
        </p:spPr>
      </p:cxnSp>
      <p:sp>
        <p:nvSpPr>
          <p:cNvPr id="2446" name="Google Shape;2446;p41"/>
          <p:cNvSpPr/>
          <p:nvPr/>
        </p:nvSpPr>
        <p:spPr>
          <a:xfrm>
            <a:off x="34906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41"/>
          <p:cNvSpPr/>
          <p:nvPr/>
        </p:nvSpPr>
        <p:spPr>
          <a:xfrm>
            <a:off x="35737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48" name="Google Shape;2448;p41"/>
          <p:cNvCxnSpPr>
            <a:stCxn id="2449" idx="2"/>
            <a:endCxn id="2447" idx="0"/>
          </p:cNvCxnSpPr>
          <p:nvPr/>
        </p:nvCxnSpPr>
        <p:spPr>
          <a:xfrm>
            <a:off x="4572000" y="2374800"/>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0" name="Google Shape;2450;p41"/>
          <p:cNvSpPr/>
          <p:nvPr/>
        </p:nvSpPr>
        <p:spPr>
          <a:xfrm>
            <a:off x="6245025" y="273917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41"/>
          <p:cNvSpPr/>
          <p:nvPr/>
        </p:nvSpPr>
        <p:spPr>
          <a:xfrm>
            <a:off x="6328150" y="263670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52" name="Google Shape;2452;p41"/>
          <p:cNvCxnSpPr>
            <a:stCxn id="2453" idx="2"/>
            <a:endCxn id="2451" idx="0"/>
          </p:cNvCxnSpPr>
          <p:nvPr/>
        </p:nvCxnSpPr>
        <p:spPr>
          <a:xfrm>
            <a:off x="7326400" y="2374800"/>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3860651"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t>
            </a:r>
            <a:endParaRPr dirty="0"/>
          </a:p>
        </p:txBody>
      </p:sp>
      <p:sp>
        <p:nvSpPr>
          <p:cNvPr id="2455" name="Google Shape;2455;p41"/>
          <p:cNvSpPr txBox="1">
            <a:spLocks noGrp="1"/>
          </p:cNvSpPr>
          <p:nvPr>
            <p:ph type="subTitle" idx="3"/>
          </p:nvPr>
        </p:nvSpPr>
        <p:spPr>
          <a:xfrm>
            <a:off x="3625361" y="2927713"/>
            <a:ext cx="18279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A manager forces an agent to perform a task by resetting values in the agent database.</a:t>
            </a:r>
          </a:p>
        </p:txBody>
      </p:sp>
      <p:sp>
        <p:nvSpPr>
          <p:cNvPr id="2456" name="Google Shape;2456;p41"/>
          <p:cNvSpPr txBox="1">
            <a:spLocks noGrp="1"/>
          </p:cNvSpPr>
          <p:nvPr>
            <p:ph type="ctrTitle" idx="4"/>
          </p:nvPr>
        </p:nvSpPr>
        <p:spPr>
          <a:xfrm>
            <a:off x="6605984"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t>
            </a:r>
            <a:endParaRPr dirty="0"/>
          </a:p>
        </p:txBody>
      </p:sp>
      <p:sp>
        <p:nvSpPr>
          <p:cNvPr id="2457" name="Google Shape;2457;p41"/>
          <p:cNvSpPr txBox="1">
            <a:spLocks noGrp="1"/>
          </p:cNvSpPr>
          <p:nvPr>
            <p:ph type="subTitle" idx="5"/>
          </p:nvPr>
        </p:nvSpPr>
        <p:spPr>
          <a:xfrm>
            <a:off x="6384986" y="2927713"/>
            <a:ext cx="18279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An agent contributes to the management process by warning the manager of an unusual situation.</a:t>
            </a:r>
          </a:p>
        </p:txBody>
      </p:sp>
      <p:sp>
        <p:nvSpPr>
          <p:cNvPr id="2458" name="Google Shape;2458;p41"/>
          <p:cNvSpPr txBox="1">
            <a:spLocks noGrp="1"/>
          </p:cNvSpPr>
          <p:nvPr>
            <p:ph type="ctrTitle" idx="6"/>
          </p:nvPr>
        </p:nvSpPr>
        <p:spPr>
          <a:xfrm>
            <a:off x="5180650" y="457300"/>
            <a:ext cx="39633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t>SNMP MANAGEMENT </a:t>
            </a:r>
            <a:endParaRPr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2"/>
          <p:cNvSpPr/>
          <p:nvPr/>
        </p:nvSpPr>
        <p:spPr>
          <a:xfrm>
            <a:off x="1307516" y="1625317"/>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2"/>
          <p:cNvSpPr/>
          <p:nvPr/>
        </p:nvSpPr>
        <p:spPr>
          <a:xfrm>
            <a:off x="5079781" y="1625317"/>
            <a:ext cx="6675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p:cNvSpPr/>
          <p:nvPr/>
        </p:nvSpPr>
        <p:spPr>
          <a:xfrm>
            <a:off x="1257175" y="1579125"/>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32"/>
          <p:cNvSpPr/>
          <p:nvPr/>
        </p:nvSpPr>
        <p:spPr>
          <a:xfrm>
            <a:off x="5029440" y="1579125"/>
            <a:ext cx="6675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32"/>
          <p:cNvSpPr txBox="1">
            <a:spLocks noGrp="1"/>
          </p:cNvSpPr>
          <p:nvPr>
            <p:ph type="ctrTitle"/>
          </p:nvPr>
        </p:nvSpPr>
        <p:spPr>
          <a:xfrm>
            <a:off x="1158547" y="2431403"/>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Smi</a:t>
            </a:r>
            <a:endParaRPr dirty="0"/>
          </a:p>
        </p:txBody>
      </p:sp>
      <p:sp>
        <p:nvSpPr>
          <p:cNvPr id="789" name="Google Shape;789;p32"/>
          <p:cNvSpPr txBox="1">
            <a:spLocks noGrp="1"/>
          </p:cNvSpPr>
          <p:nvPr>
            <p:ph type="ctrTitle" idx="2"/>
          </p:nvPr>
        </p:nvSpPr>
        <p:spPr>
          <a:xfrm>
            <a:off x="4938415" y="2428353"/>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MIB</a:t>
            </a:r>
            <a:endParaRPr dirty="0"/>
          </a:p>
        </p:txBody>
      </p:sp>
      <p:sp>
        <p:nvSpPr>
          <p:cNvPr id="790" name="Google Shape;790;p32"/>
          <p:cNvSpPr txBox="1">
            <a:spLocks noGrp="1"/>
          </p:cNvSpPr>
          <p:nvPr>
            <p:ph type="subTitle" idx="3"/>
          </p:nvPr>
        </p:nvSpPr>
        <p:spPr>
          <a:xfrm>
            <a:off x="4938425" y="2740928"/>
            <a:ext cx="2948400" cy="833700"/>
          </a:xfrm>
          <a:prstGeom prst="rect">
            <a:avLst/>
          </a:prstGeom>
        </p:spPr>
        <p:txBody>
          <a:bodyPr spcFirstLastPara="1" wrap="square" lIns="91425" tIns="91425" rIns="91425" bIns="91425" anchor="t" anchorCtr="0">
            <a:noAutofit/>
          </a:bodyPr>
          <a:lstStyle/>
          <a:p>
            <a:pPr marL="285750" indent="-285750" algn="just">
              <a:spcAft>
                <a:spcPts val="600"/>
              </a:spcAft>
              <a:buFont typeface="Arial" panose="020B0604020202020204" pitchFamily="34" charset="0"/>
              <a:buChar char="•"/>
            </a:pPr>
            <a:r>
              <a:rPr lang="en-US" dirty="0"/>
              <a:t>MIB creates a collection of named objects, types, and their relationships to each other in a manageable entity. </a:t>
            </a:r>
          </a:p>
          <a:p>
            <a:pPr marL="285750" indent="-285750" algn="just">
              <a:buFont typeface="Arial" panose="020B0604020202020204" pitchFamily="34" charset="0"/>
              <a:buChar char="•"/>
            </a:pPr>
            <a:r>
              <a:rPr lang="en-US" dirty="0"/>
              <a:t>Each agent has its own MIB, which is a collection of all the items a manager can handle</a:t>
            </a:r>
          </a:p>
        </p:txBody>
      </p:sp>
      <p:sp>
        <p:nvSpPr>
          <p:cNvPr id="791" name="Google Shape;791;p32"/>
          <p:cNvSpPr txBox="1">
            <a:spLocks noGrp="1"/>
          </p:cNvSpPr>
          <p:nvPr>
            <p:ph type="subTitle" idx="1"/>
          </p:nvPr>
        </p:nvSpPr>
        <p:spPr>
          <a:xfrm>
            <a:off x="1158547" y="2813253"/>
            <a:ext cx="2732955" cy="1226193"/>
          </a:xfrm>
          <a:prstGeom prst="rect">
            <a:avLst/>
          </a:prstGeom>
        </p:spPr>
        <p:txBody>
          <a:bodyPr spcFirstLastPara="1" wrap="square" lIns="91425" tIns="91425" rIns="91425" bIns="91425" anchor="t" anchorCtr="0">
            <a:noAutofit/>
          </a:bodyPr>
          <a:lstStyle/>
          <a:p>
            <a:pPr marL="171450" indent="-171450" algn="just">
              <a:spcAft>
                <a:spcPts val="600"/>
              </a:spcAft>
              <a:buFont typeface="Arial" panose="020B0604020202020204" pitchFamily="34" charset="0"/>
              <a:buChar char="•"/>
            </a:pPr>
            <a:r>
              <a:rPr lang="en-US" dirty="0">
                <a:latin typeface="Anaheim" panose="02000503000000000000" pitchFamily="2" charset="0"/>
              </a:rPr>
              <a:t>To name objects</a:t>
            </a:r>
          </a:p>
          <a:p>
            <a:pPr marL="171450" indent="-171450" algn="just">
              <a:spcAft>
                <a:spcPts val="600"/>
              </a:spcAft>
              <a:buFont typeface="Arial" panose="020B0604020202020204" pitchFamily="34" charset="0"/>
              <a:buChar char="•"/>
            </a:pPr>
            <a:r>
              <a:rPr lang="en-US" dirty="0">
                <a:latin typeface="Anaheim" panose="02000503000000000000" pitchFamily="2" charset="0"/>
              </a:rPr>
              <a:t>Defining the type of data which can be stored in an item</a:t>
            </a:r>
          </a:p>
          <a:p>
            <a:pPr marL="171450" indent="-171450" algn="just">
              <a:buFont typeface="Arial" panose="020B0604020202020204" pitchFamily="34" charset="0"/>
              <a:buChar char="•"/>
            </a:pPr>
            <a:r>
              <a:rPr lang="en-US" dirty="0">
                <a:latin typeface="Anaheim" panose="02000503000000000000" pitchFamily="2" charset="0"/>
              </a:rPr>
              <a:t>To show how to encode data for transmission over the network.</a:t>
            </a:r>
          </a:p>
          <a:p>
            <a:pPr marL="0" lvl="0" indent="0" algn="just" rtl="0">
              <a:spcBef>
                <a:spcPts val="0"/>
              </a:spcBef>
              <a:spcAft>
                <a:spcPts val="0"/>
              </a:spcAft>
              <a:buNone/>
            </a:pPr>
            <a:endParaRPr lang="en-US" dirty="0"/>
          </a:p>
        </p:txBody>
      </p:sp>
      <p:sp>
        <p:nvSpPr>
          <p:cNvPr id="805" name="Google Shape;805;p32"/>
          <p:cNvSpPr txBox="1">
            <a:spLocks noGrp="1"/>
          </p:cNvSpPr>
          <p:nvPr>
            <p:ph type="ctrTitle" idx="4"/>
          </p:nvPr>
        </p:nvSpPr>
        <p:spPr>
          <a:xfrm>
            <a:off x="5180650" y="457300"/>
            <a:ext cx="39633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t>Protocols of SNMP</a:t>
            </a:r>
            <a:endParaRPr sz="3200" dirty="0"/>
          </a:p>
        </p:txBody>
      </p:sp>
      <p:grpSp>
        <p:nvGrpSpPr>
          <p:cNvPr id="24" name="Google Shape;8498;p57">
            <a:extLst>
              <a:ext uri="{FF2B5EF4-FFF2-40B4-BE49-F238E27FC236}">
                <a16:creationId xmlns:a16="http://schemas.microsoft.com/office/drawing/2014/main" id="{13CCA941-5D94-41A6-8F2D-173BD17079D4}"/>
              </a:ext>
            </a:extLst>
          </p:cNvPr>
          <p:cNvGrpSpPr/>
          <p:nvPr/>
        </p:nvGrpSpPr>
        <p:grpSpPr>
          <a:xfrm>
            <a:off x="1345183" y="1698373"/>
            <a:ext cx="491484" cy="457889"/>
            <a:chOff x="2185128" y="2427549"/>
            <a:chExt cx="382758" cy="356595"/>
          </a:xfrm>
          <a:solidFill>
            <a:srgbClr val="000000"/>
          </a:solidFill>
        </p:grpSpPr>
        <p:sp>
          <p:nvSpPr>
            <p:cNvPr id="25" name="Google Shape;8499;p57">
              <a:extLst>
                <a:ext uri="{FF2B5EF4-FFF2-40B4-BE49-F238E27FC236}">
                  <a16:creationId xmlns:a16="http://schemas.microsoft.com/office/drawing/2014/main" id="{90D630D6-F835-4B01-AED3-E34352A291A1}"/>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sp>
          <p:nvSpPr>
            <p:cNvPr id="26" name="Google Shape;8500;p57">
              <a:extLst>
                <a:ext uri="{FF2B5EF4-FFF2-40B4-BE49-F238E27FC236}">
                  <a16:creationId xmlns:a16="http://schemas.microsoft.com/office/drawing/2014/main" id="{0EBB5DFB-C24E-42CD-80DE-7671F9CC6C88}"/>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sp>
          <p:nvSpPr>
            <p:cNvPr id="27" name="Google Shape;8501;p57">
              <a:extLst>
                <a:ext uri="{FF2B5EF4-FFF2-40B4-BE49-F238E27FC236}">
                  <a16:creationId xmlns:a16="http://schemas.microsoft.com/office/drawing/2014/main" id="{5FE9BB1D-B91B-4503-A35F-B1A7B2F691EE}"/>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sp>
          <p:nvSpPr>
            <p:cNvPr id="28" name="Google Shape;8502;p57">
              <a:extLst>
                <a:ext uri="{FF2B5EF4-FFF2-40B4-BE49-F238E27FC236}">
                  <a16:creationId xmlns:a16="http://schemas.microsoft.com/office/drawing/2014/main" id="{10BB0CA9-8AA0-4C8D-A110-66A5005D2EEE}"/>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grpSp>
      <p:grpSp>
        <p:nvGrpSpPr>
          <p:cNvPr id="29" name="Google Shape;8665;p57">
            <a:extLst>
              <a:ext uri="{FF2B5EF4-FFF2-40B4-BE49-F238E27FC236}">
                <a16:creationId xmlns:a16="http://schemas.microsoft.com/office/drawing/2014/main" id="{336E4A39-C3CC-4F9C-A76A-B3E3DD61F0FE}"/>
              </a:ext>
            </a:extLst>
          </p:cNvPr>
          <p:cNvGrpSpPr/>
          <p:nvPr/>
        </p:nvGrpSpPr>
        <p:grpSpPr>
          <a:xfrm>
            <a:off x="5180650" y="1762969"/>
            <a:ext cx="408156" cy="343737"/>
            <a:chOff x="2171474" y="3369229"/>
            <a:chExt cx="408156" cy="343737"/>
          </a:xfrm>
          <a:solidFill>
            <a:srgbClr val="000000"/>
          </a:solidFill>
        </p:grpSpPr>
        <p:sp>
          <p:nvSpPr>
            <p:cNvPr id="30" name="Google Shape;8666;p57">
              <a:extLst>
                <a:ext uri="{FF2B5EF4-FFF2-40B4-BE49-F238E27FC236}">
                  <a16:creationId xmlns:a16="http://schemas.microsoft.com/office/drawing/2014/main" id="{1A989ADA-AA65-4AC6-A506-8899F83C3CFF}"/>
                </a:ext>
              </a:extLst>
            </p:cNvPr>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8667;p57">
              <a:extLst>
                <a:ext uri="{FF2B5EF4-FFF2-40B4-BE49-F238E27FC236}">
                  <a16:creationId xmlns:a16="http://schemas.microsoft.com/office/drawing/2014/main" id="{B007660D-6C1F-45D7-AE88-00DD156F17D6}"/>
                </a:ext>
              </a:extLst>
            </p:cNvPr>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8668;p57">
              <a:extLst>
                <a:ext uri="{FF2B5EF4-FFF2-40B4-BE49-F238E27FC236}">
                  <a16:creationId xmlns:a16="http://schemas.microsoft.com/office/drawing/2014/main" id="{3478231C-3D11-4B67-8C7E-09045BD1C4E8}"/>
                </a:ext>
              </a:extLst>
            </p:cNvPr>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8669;p57">
              <a:extLst>
                <a:ext uri="{FF2B5EF4-FFF2-40B4-BE49-F238E27FC236}">
                  <a16:creationId xmlns:a16="http://schemas.microsoft.com/office/drawing/2014/main" id="{392D8E7D-D999-4780-80FA-FD8B5D7BF248}"/>
                </a:ext>
              </a:extLst>
            </p:cNvPr>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047460" y="457300"/>
            <a:ext cx="5096539"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t>SNMP  Protocol Data Units PDUS</a:t>
            </a:r>
          </a:p>
        </p:txBody>
      </p:sp>
      <p:sp>
        <p:nvSpPr>
          <p:cNvPr id="2343" name="Google Shape;2343;p40"/>
          <p:cNvSpPr txBox="1">
            <a:spLocks noGrp="1"/>
          </p:cNvSpPr>
          <p:nvPr>
            <p:ph type="title" idx="2"/>
          </p:nvPr>
        </p:nvSpPr>
        <p:spPr>
          <a:xfrm>
            <a:off x="380971" y="208132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b="1" dirty="0">
                <a:solidFill>
                  <a:schemeClr val="accent3"/>
                </a:solidFill>
                <a:latin typeface="Anaheim" panose="02000503000000000000" pitchFamily="2" charset="0"/>
              </a:rPr>
              <a:t>GetRequest</a:t>
            </a:r>
          </a:p>
        </p:txBody>
      </p:sp>
      <p:sp>
        <p:nvSpPr>
          <p:cNvPr id="2345" name="Google Shape;2345;p40"/>
          <p:cNvSpPr txBox="1">
            <a:spLocks noGrp="1"/>
          </p:cNvSpPr>
          <p:nvPr>
            <p:ph type="title" idx="3"/>
          </p:nvPr>
        </p:nvSpPr>
        <p:spPr>
          <a:xfrm>
            <a:off x="4801750" y="2113709"/>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b="1" dirty="0">
                <a:solidFill>
                  <a:schemeClr val="accent3"/>
                </a:solidFill>
                <a:latin typeface="Anaheim" panose="02000503000000000000" pitchFamily="2" charset="0"/>
              </a:rPr>
              <a:t>GetBulkRequest</a:t>
            </a:r>
          </a:p>
        </p:txBody>
      </p:sp>
      <p:sp>
        <p:nvSpPr>
          <p:cNvPr id="2347" name="Google Shape;2347;p40"/>
          <p:cNvSpPr txBox="1">
            <a:spLocks noGrp="1"/>
          </p:cNvSpPr>
          <p:nvPr>
            <p:ph type="title" idx="5"/>
          </p:nvPr>
        </p:nvSpPr>
        <p:spPr>
          <a:xfrm>
            <a:off x="2474257" y="3692896"/>
            <a:ext cx="1841400" cy="401700"/>
          </a:xfrm>
          <a:prstGeom prst="rect">
            <a:avLst/>
          </a:prstGeom>
        </p:spPr>
        <p:txBody>
          <a:bodyPr spcFirstLastPara="1" wrap="square" lIns="0" tIns="0" rIns="0" bIns="0" anchor="b" anchorCtr="0">
            <a:noAutofit/>
          </a:bodyPr>
          <a:lstStyle/>
          <a:p>
            <a:pPr lvl="1" fontAlgn="base"/>
            <a:r>
              <a:rPr lang="en-US" sz="1600" b="1" dirty="0">
                <a:latin typeface="Anaheim" panose="02000503000000000000" pitchFamily="2" charset="0"/>
              </a:rPr>
              <a:t>Trap</a:t>
            </a:r>
          </a:p>
        </p:txBody>
      </p:sp>
      <p:sp>
        <p:nvSpPr>
          <p:cNvPr id="2349" name="Google Shape;2349;p40"/>
          <p:cNvSpPr txBox="1">
            <a:spLocks noGrp="1"/>
          </p:cNvSpPr>
          <p:nvPr>
            <p:ph type="title" idx="7"/>
          </p:nvPr>
        </p:nvSpPr>
        <p:spPr>
          <a:xfrm>
            <a:off x="2620204" y="207466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b="1" dirty="0">
                <a:solidFill>
                  <a:schemeClr val="accent3"/>
                </a:solidFill>
                <a:latin typeface="Anaheim" panose="02000503000000000000" pitchFamily="2" charset="0"/>
              </a:rPr>
              <a:t>GetNextRequest</a:t>
            </a:r>
          </a:p>
        </p:txBody>
      </p:sp>
      <p:sp>
        <p:nvSpPr>
          <p:cNvPr id="2351" name="Google Shape;2351;p40"/>
          <p:cNvSpPr txBox="1">
            <a:spLocks noGrp="1"/>
          </p:cNvSpPr>
          <p:nvPr>
            <p:ph type="title" idx="9"/>
          </p:nvPr>
        </p:nvSpPr>
        <p:spPr>
          <a:xfrm>
            <a:off x="380971" y="3692896"/>
            <a:ext cx="1841400" cy="401700"/>
          </a:xfrm>
          <a:prstGeom prst="rect">
            <a:avLst/>
          </a:prstGeom>
        </p:spPr>
        <p:txBody>
          <a:bodyPr spcFirstLastPara="1" wrap="square" lIns="0" tIns="0" rIns="0" bIns="0" anchor="b" anchorCtr="0">
            <a:noAutofit/>
          </a:bodyPr>
          <a:lstStyle/>
          <a:p>
            <a:pPr lvl="1" fontAlgn="base"/>
            <a:r>
              <a:rPr lang="en-US" sz="1600" b="1" dirty="0">
                <a:latin typeface="Anaheim" panose="02000503000000000000" pitchFamily="2" charset="0"/>
              </a:rPr>
              <a:t>Response</a:t>
            </a:r>
          </a:p>
        </p:txBody>
      </p:sp>
      <p:sp>
        <p:nvSpPr>
          <p:cNvPr id="2353" name="Google Shape;2353;p40"/>
          <p:cNvSpPr txBox="1">
            <a:spLocks noGrp="1"/>
          </p:cNvSpPr>
          <p:nvPr>
            <p:ph type="title" idx="14"/>
          </p:nvPr>
        </p:nvSpPr>
        <p:spPr>
          <a:xfrm>
            <a:off x="4791719" y="3692896"/>
            <a:ext cx="1841400" cy="401700"/>
          </a:xfrm>
          <a:prstGeom prst="rect">
            <a:avLst/>
          </a:prstGeom>
        </p:spPr>
        <p:txBody>
          <a:bodyPr spcFirstLastPara="1" wrap="square" lIns="0" tIns="0" rIns="0" bIns="0" anchor="b" anchorCtr="0">
            <a:noAutofit/>
          </a:bodyPr>
          <a:lstStyle/>
          <a:p>
            <a:pPr lvl="1" fontAlgn="base"/>
            <a:r>
              <a:rPr lang="en-US" sz="1600" b="1" dirty="0">
                <a:latin typeface="Anaheim" panose="02000503000000000000" pitchFamily="2" charset="0"/>
              </a:rPr>
              <a:t>InformRequest</a:t>
            </a:r>
          </a:p>
        </p:txBody>
      </p:sp>
      <p:grpSp>
        <p:nvGrpSpPr>
          <p:cNvPr id="8" name="Group 7">
            <a:extLst>
              <a:ext uri="{FF2B5EF4-FFF2-40B4-BE49-F238E27FC236}">
                <a16:creationId xmlns:a16="http://schemas.microsoft.com/office/drawing/2014/main" id="{9DDA52B1-0672-40D6-8D8D-CDD290288EBD}"/>
              </a:ext>
            </a:extLst>
          </p:cNvPr>
          <p:cNvGrpSpPr/>
          <p:nvPr/>
        </p:nvGrpSpPr>
        <p:grpSpPr>
          <a:xfrm>
            <a:off x="1003015" y="1567747"/>
            <a:ext cx="634273" cy="630607"/>
            <a:chOff x="1003015" y="1567747"/>
            <a:chExt cx="634273" cy="630607"/>
          </a:xfrm>
        </p:grpSpPr>
        <p:grpSp>
          <p:nvGrpSpPr>
            <p:cNvPr id="2367" name="Google Shape;2367;p40"/>
            <p:cNvGrpSpPr/>
            <p:nvPr/>
          </p:nvGrpSpPr>
          <p:grpSpPr>
            <a:xfrm>
              <a:off x="1003015" y="1567747"/>
              <a:ext cx="634273" cy="630607"/>
              <a:chOff x="6937601" y="1394136"/>
              <a:chExt cx="634273" cy="630607"/>
            </a:xfrm>
          </p:grpSpPr>
          <p:sp>
            <p:nvSpPr>
              <p:cNvPr id="2368" name="Google Shape;2368;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 name="Google Shape;10193;p59">
              <a:extLst>
                <a:ext uri="{FF2B5EF4-FFF2-40B4-BE49-F238E27FC236}">
                  <a16:creationId xmlns:a16="http://schemas.microsoft.com/office/drawing/2014/main" id="{45AD0142-B56B-4258-9191-4C381DEEA7BD}"/>
                </a:ext>
              </a:extLst>
            </p:cNvPr>
            <p:cNvGrpSpPr/>
            <p:nvPr/>
          </p:nvGrpSpPr>
          <p:grpSpPr>
            <a:xfrm>
              <a:off x="1107509" y="1713262"/>
              <a:ext cx="449103" cy="411724"/>
              <a:chOff x="2903337" y="4279032"/>
              <a:chExt cx="382519" cy="350682"/>
            </a:xfrm>
            <a:solidFill>
              <a:srgbClr val="000000"/>
            </a:solidFill>
          </p:grpSpPr>
          <p:sp>
            <p:nvSpPr>
              <p:cNvPr id="143" name="Google Shape;10194;p59">
                <a:extLst>
                  <a:ext uri="{FF2B5EF4-FFF2-40B4-BE49-F238E27FC236}">
                    <a16:creationId xmlns:a16="http://schemas.microsoft.com/office/drawing/2014/main" id="{27AD2860-5E09-49DA-8D5F-296452493540}"/>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0195;p59">
                <a:extLst>
                  <a:ext uri="{FF2B5EF4-FFF2-40B4-BE49-F238E27FC236}">
                    <a16:creationId xmlns:a16="http://schemas.microsoft.com/office/drawing/2014/main" id="{017CDE15-649D-4E6F-BC39-7A385F3DEA01}"/>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0196;p59">
                <a:extLst>
                  <a:ext uri="{FF2B5EF4-FFF2-40B4-BE49-F238E27FC236}">
                    <a16:creationId xmlns:a16="http://schemas.microsoft.com/office/drawing/2014/main" id="{065C4112-1D45-4C36-93E5-3CEDA4B56413}"/>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197;p59">
                <a:extLst>
                  <a:ext uri="{FF2B5EF4-FFF2-40B4-BE49-F238E27FC236}">
                    <a16:creationId xmlns:a16="http://schemas.microsoft.com/office/drawing/2014/main" id="{10760724-3BCB-463E-953C-2CBE89746477}"/>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0198;p59">
                <a:extLst>
                  <a:ext uri="{FF2B5EF4-FFF2-40B4-BE49-F238E27FC236}">
                    <a16:creationId xmlns:a16="http://schemas.microsoft.com/office/drawing/2014/main" id="{830DCB38-C198-4966-825E-03B226742BF3}"/>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199;p59">
                <a:extLst>
                  <a:ext uri="{FF2B5EF4-FFF2-40B4-BE49-F238E27FC236}">
                    <a16:creationId xmlns:a16="http://schemas.microsoft.com/office/drawing/2014/main" id="{3E80042E-B3F5-4A81-A677-1667FBE338A5}"/>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200;p59">
                <a:extLst>
                  <a:ext uri="{FF2B5EF4-FFF2-40B4-BE49-F238E27FC236}">
                    <a16:creationId xmlns:a16="http://schemas.microsoft.com/office/drawing/2014/main" id="{91E0F214-C570-47D8-9DB8-E7E197A73DA7}"/>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201;p59">
                <a:extLst>
                  <a:ext uri="{FF2B5EF4-FFF2-40B4-BE49-F238E27FC236}">
                    <a16:creationId xmlns:a16="http://schemas.microsoft.com/office/drawing/2014/main" id="{1FC6F519-3699-42AE-BEC0-B1A6E14ECC5A}"/>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202;p59">
                <a:extLst>
                  <a:ext uri="{FF2B5EF4-FFF2-40B4-BE49-F238E27FC236}">
                    <a16:creationId xmlns:a16="http://schemas.microsoft.com/office/drawing/2014/main" id="{4F39B44A-EB38-4D67-B622-230187585368}"/>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203;p59">
                <a:extLst>
                  <a:ext uri="{FF2B5EF4-FFF2-40B4-BE49-F238E27FC236}">
                    <a16:creationId xmlns:a16="http://schemas.microsoft.com/office/drawing/2014/main" id="{C16F67B3-69B8-43A5-B0A3-024EBA0BE5F3}"/>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204;p59">
                <a:extLst>
                  <a:ext uri="{FF2B5EF4-FFF2-40B4-BE49-F238E27FC236}">
                    <a16:creationId xmlns:a16="http://schemas.microsoft.com/office/drawing/2014/main" id="{DF862C4E-47A4-4322-AB8C-E9398BCDA19E}"/>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205;p59">
                <a:extLst>
                  <a:ext uri="{FF2B5EF4-FFF2-40B4-BE49-F238E27FC236}">
                    <a16:creationId xmlns:a16="http://schemas.microsoft.com/office/drawing/2014/main" id="{56D48A75-3FF6-440A-A043-088962F0B716}"/>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206;p59">
                <a:extLst>
                  <a:ext uri="{FF2B5EF4-FFF2-40B4-BE49-F238E27FC236}">
                    <a16:creationId xmlns:a16="http://schemas.microsoft.com/office/drawing/2014/main" id="{F624CDF8-1AB2-4D45-BC5B-34155606B72C}"/>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207;p59">
                <a:extLst>
                  <a:ext uri="{FF2B5EF4-FFF2-40B4-BE49-F238E27FC236}">
                    <a16:creationId xmlns:a16="http://schemas.microsoft.com/office/drawing/2014/main" id="{7F757ACD-A8F6-48DB-93AE-8AE3D91EAC76}"/>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208;p59">
                <a:extLst>
                  <a:ext uri="{FF2B5EF4-FFF2-40B4-BE49-F238E27FC236}">
                    <a16:creationId xmlns:a16="http://schemas.microsoft.com/office/drawing/2014/main" id="{0CA926D7-158A-44BA-9A58-9003647B1953}"/>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 name="Group 10">
            <a:extLst>
              <a:ext uri="{FF2B5EF4-FFF2-40B4-BE49-F238E27FC236}">
                <a16:creationId xmlns:a16="http://schemas.microsoft.com/office/drawing/2014/main" id="{6319DE28-AC6A-4031-B3E4-28B04A5E5A3F}"/>
              </a:ext>
            </a:extLst>
          </p:cNvPr>
          <p:cNvGrpSpPr/>
          <p:nvPr/>
        </p:nvGrpSpPr>
        <p:grpSpPr>
          <a:xfrm>
            <a:off x="5411980" y="3179438"/>
            <a:ext cx="634273" cy="630607"/>
            <a:chOff x="5411980" y="3179438"/>
            <a:chExt cx="634273" cy="630607"/>
          </a:xfrm>
        </p:grpSpPr>
        <p:grpSp>
          <p:nvGrpSpPr>
            <p:cNvPr id="2358" name="Google Shape;2358;p40"/>
            <p:cNvGrpSpPr/>
            <p:nvPr/>
          </p:nvGrpSpPr>
          <p:grpSpPr>
            <a:xfrm>
              <a:off x="5411980" y="3179438"/>
              <a:ext cx="634273" cy="630607"/>
              <a:chOff x="6937601" y="2859127"/>
              <a:chExt cx="634273" cy="630607"/>
            </a:xfrm>
          </p:grpSpPr>
          <p:sp>
            <p:nvSpPr>
              <p:cNvPr id="2359" name="Google Shape;2359;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 name="Google Shape;9649;p58">
              <a:extLst>
                <a:ext uri="{FF2B5EF4-FFF2-40B4-BE49-F238E27FC236}">
                  <a16:creationId xmlns:a16="http://schemas.microsoft.com/office/drawing/2014/main" id="{E30CC48E-0D33-4BE1-A24C-B57938EC6315}"/>
                </a:ext>
              </a:extLst>
            </p:cNvPr>
            <p:cNvGrpSpPr/>
            <p:nvPr/>
          </p:nvGrpSpPr>
          <p:grpSpPr>
            <a:xfrm>
              <a:off x="5485643" y="3273462"/>
              <a:ext cx="478421" cy="401699"/>
              <a:chOff x="3530425" y="1508747"/>
              <a:chExt cx="368175" cy="344594"/>
            </a:xfrm>
            <a:solidFill>
              <a:srgbClr val="000000"/>
            </a:solidFill>
          </p:grpSpPr>
          <p:sp>
            <p:nvSpPr>
              <p:cNvPr id="159" name="Google Shape;9650;p58">
                <a:extLst>
                  <a:ext uri="{FF2B5EF4-FFF2-40B4-BE49-F238E27FC236}">
                    <a16:creationId xmlns:a16="http://schemas.microsoft.com/office/drawing/2014/main" id="{60EA0859-68A8-440C-9BCD-3346785F960B}"/>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9651;p58">
                <a:extLst>
                  <a:ext uri="{FF2B5EF4-FFF2-40B4-BE49-F238E27FC236}">
                    <a16:creationId xmlns:a16="http://schemas.microsoft.com/office/drawing/2014/main" id="{4A42010B-DADA-419D-B823-CC62D2570B2B}"/>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9652;p58">
                <a:extLst>
                  <a:ext uri="{FF2B5EF4-FFF2-40B4-BE49-F238E27FC236}">
                    <a16:creationId xmlns:a16="http://schemas.microsoft.com/office/drawing/2014/main" id="{271D6D53-E9F0-455D-A2DA-9E99E64FF63E}"/>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9653;p58">
                <a:extLst>
                  <a:ext uri="{FF2B5EF4-FFF2-40B4-BE49-F238E27FC236}">
                    <a16:creationId xmlns:a16="http://schemas.microsoft.com/office/drawing/2014/main" id="{E370139F-6595-4A6B-8FC1-91F98AA19B03}"/>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79" name="Google Shape;2345;p40">
            <a:extLst>
              <a:ext uri="{FF2B5EF4-FFF2-40B4-BE49-F238E27FC236}">
                <a16:creationId xmlns:a16="http://schemas.microsoft.com/office/drawing/2014/main" id="{1E00CC62-94F6-420C-A800-6D8F78AEEE2F}"/>
              </a:ext>
            </a:extLst>
          </p:cNvPr>
          <p:cNvSpPr txBox="1">
            <a:spLocks/>
          </p:cNvSpPr>
          <p:nvPr/>
        </p:nvSpPr>
        <p:spPr>
          <a:xfrm>
            <a:off x="7040623" y="2114848"/>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r>
              <a:rPr lang="en-IN" sz="1600" b="1" dirty="0">
                <a:latin typeface="Anaheim" panose="02000503000000000000" pitchFamily="2" charset="0"/>
              </a:rPr>
              <a:t>SetRequest</a:t>
            </a:r>
          </a:p>
        </p:txBody>
      </p:sp>
      <p:sp>
        <p:nvSpPr>
          <p:cNvPr id="180" name="Google Shape;2353;p40">
            <a:extLst>
              <a:ext uri="{FF2B5EF4-FFF2-40B4-BE49-F238E27FC236}">
                <a16:creationId xmlns:a16="http://schemas.microsoft.com/office/drawing/2014/main" id="{2C79533B-FFE8-427B-8CCA-351F7BFDC600}"/>
              </a:ext>
            </a:extLst>
          </p:cNvPr>
          <p:cNvSpPr txBox="1">
            <a:spLocks/>
          </p:cNvSpPr>
          <p:nvPr/>
        </p:nvSpPr>
        <p:spPr>
          <a:xfrm>
            <a:off x="7040623" y="3702323"/>
            <a:ext cx="18414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
              <a:buFont typeface="Staatliches"/>
              <a:buNone/>
              <a:defRPr sz="12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1400"/>
              <a:buFont typeface="Josefin Sans"/>
              <a:buNone/>
              <a:defRPr sz="1400" b="1" i="0" u="none" strike="noStrike" cap="none">
                <a:solidFill>
                  <a:schemeClr val="accent3"/>
                </a:solidFill>
                <a:latin typeface="Josefin Sans"/>
                <a:ea typeface="Josefin Sans"/>
                <a:cs typeface="Josefin Sans"/>
                <a:sym typeface="Josefin Sans"/>
              </a:defRPr>
            </a:lvl9pPr>
          </a:lstStyle>
          <a:p>
            <a:pPr marL="0" lvl="0" indent="0" algn="ctr" rtl="0">
              <a:spcBef>
                <a:spcPts val="0"/>
              </a:spcBef>
              <a:spcAft>
                <a:spcPts val="0"/>
              </a:spcAft>
              <a:buNone/>
            </a:pPr>
            <a:r>
              <a:rPr lang="en-US" sz="1600" b="1" dirty="0">
                <a:latin typeface="Anaheim" panose="02000503000000000000" pitchFamily="2" charset="0"/>
              </a:rPr>
              <a:t>Report</a:t>
            </a:r>
            <a:endParaRPr lang="en-IN" sz="1600" b="1" dirty="0">
              <a:solidFill>
                <a:schemeClr val="accent3"/>
              </a:solidFill>
              <a:latin typeface="Anaheim" panose="02000503000000000000" pitchFamily="2" charset="0"/>
            </a:endParaRPr>
          </a:p>
        </p:txBody>
      </p:sp>
      <p:grpSp>
        <p:nvGrpSpPr>
          <p:cNvPr id="185" name="Google Shape;2358;p40">
            <a:extLst>
              <a:ext uri="{FF2B5EF4-FFF2-40B4-BE49-F238E27FC236}">
                <a16:creationId xmlns:a16="http://schemas.microsoft.com/office/drawing/2014/main" id="{9088A9CC-B66A-4C35-A14F-87760C44A75B}"/>
              </a:ext>
            </a:extLst>
          </p:cNvPr>
          <p:cNvGrpSpPr/>
          <p:nvPr/>
        </p:nvGrpSpPr>
        <p:grpSpPr>
          <a:xfrm>
            <a:off x="7660884" y="3188865"/>
            <a:ext cx="634273" cy="630607"/>
            <a:chOff x="6937601" y="2859127"/>
            <a:chExt cx="634273" cy="630607"/>
          </a:xfrm>
        </p:grpSpPr>
        <p:sp>
          <p:nvSpPr>
            <p:cNvPr id="191" name="Google Shape;2359;p40">
              <a:extLst>
                <a:ext uri="{FF2B5EF4-FFF2-40B4-BE49-F238E27FC236}">
                  <a16:creationId xmlns:a16="http://schemas.microsoft.com/office/drawing/2014/main" id="{121147F9-88A4-439B-B586-BF69CCBB547B}"/>
                </a:ext>
              </a:extLst>
            </p:cNvPr>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360;p40">
              <a:extLst>
                <a:ext uri="{FF2B5EF4-FFF2-40B4-BE49-F238E27FC236}">
                  <a16:creationId xmlns:a16="http://schemas.microsoft.com/office/drawing/2014/main" id="{EA9B237F-3843-451B-BD28-D38C89971DD8}"/>
                </a:ext>
              </a:extLst>
            </p:cNvPr>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roup 12">
            <a:extLst>
              <a:ext uri="{FF2B5EF4-FFF2-40B4-BE49-F238E27FC236}">
                <a16:creationId xmlns:a16="http://schemas.microsoft.com/office/drawing/2014/main" id="{3DD9C6B9-062D-42F8-8D47-CEF3F8A58F9F}"/>
              </a:ext>
            </a:extLst>
          </p:cNvPr>
          <p:cNvGrpSpPr/>
          <p:nvPr/>
        </p:nvGrpSpPr>
        <p:grpSpPr>
          <a:xfrm>
            <a:off x="3216123" y="1567747"/>
            <a:ext cx="634273" cy="630607"/>
            <a:chOff x="3096301" y="1567747"/>
            <a:chExt cx="634273" cy="630607"/>
          </a:xfrm>
        </p:grpSpPr>
        <p:grpSp>
          <p:nvGrpSpPr>
            <p:cNvPr id="2361" name="Google Shape;2361;p40"/>
            <p:cNvGrpSpPr/>
            <p:nvPr/>
          </p:nvGrpSpPr>
          <p:grpSpPr>
            <a:xfrm>
              <a:off x="3096301" y="1567747"/>
              <a:ext cx="634273" cy="630607"/>
              <a:chOff x="6937601" y="1394136"/>
              <a:chExt cx="634273" cy="630607"/>
            </a:xfrm>
          </p:grpSpPr>
          <p:sp>
            <p:nvSpPr>
              <p:cNvPr id="2362" name="Google Shape;2362;p40"/>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40"/>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 name="Google Shape;7635;p55">
              <a:extLst>
                <a:ext uri="{FF2B5EF4-FFF2-40B4-BE49-F238E27FC236}">
                  <a16:creationId xmlns:a16="http://schemas.microsoft.com/office/drawing/2014/main" id="{6046F7B1-6061-458B-83AB-161185CAF451}"/>
                </a:ext>
              </a:extLst>
            </p:cNvPr>
            <p:cNvGrpSpPr/>
            <p:nvPr/>
          </p:nvGrpSpPr>
          <p:grpSpPr>
            <a:xfrm>
              <a:off x="3166883" y="1676188"/>
              <a:ext cx="499295" cy="372346"/>
              <a:chOff x="5216456" y="3725484"/>
              <a:chExt cx="356196" cy="265631"/>
            </a:xfrm>
            <a:solidFill>
              <a:srgbClr val="000000"/>
            </a:solidFill>
          </p:grpSpPr>
          <p:sp>
            <p:nvSpPr>
              <p:cNvPr id="197" name="Google Shape;7636;p55">
                <a:extLst>
                  <a:ext uri="{FF2B5EF4-FFF2-40B4-BE49-F238E27FC236}">
                    <a16:creationId xmlns:a16="http://schemas.microsoft.com/office/drawing/2014/main" id="{DFCDDDF2-DCB6-4F5C-B42C-38C0AD22B013}"/>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7637;p55">
                <a:extLst>
                  <a:ext uri="{FF2B5EF4-FFF2-40B4-BE49-F238E27FC236}">
                    <a16:creationId xmlns:a16="http://schemas.microsoft.com/office/drawing/2014/main" id="{0602D90E-AD78-449E-BFC2-2CEFC86F82D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9" name="Group 198">
            <a:extLst>
              <a:ext uri="{FF2B5EF4-FFF2-40B4-BE49-F238E27FC236}">
                <a16:creationId xmlns:a16="http://schemas.microsoft.com/office/drawing/2014/main" id="{C70E7C7A-0C57-4E83-85F6-0463E640AD58}"/>
              </a:ext>
            </a:extLst>
          </p:cNvPr>
          <p:cNvGrpSpPr/>
          <p:nvPr/>
        </p:nvGrpSpPr>
        <p:grpSpPr>
          <a:xfrm>
            <a:off x="5429231" y="1593844"/>
            <a:ext cx="634273" cy="630607"/>
            <a:chOff x="1003015" y="3179438"/>
            <a:chExt cx="634273" cy="630607"/>
          </a:xfrm>
        </p:grpSpPr>
        <p:grpSp>
          <p:nvGrpSpPr>
            <p:cNvPr id="200" name="Google Shape;2370;p40">
              <a:extLst>
                <a:ext uri="{FF2B5EF4-FFF2-40B4-BE49-F238E27FC236}">
                  <a16:creationId xmlns:a16="http://schemas.microsoft.com/office/drawing/2014/main" id="{11E39644-CA58-4977-86DD-F6488410954B}"/>
                </a:ext>
              </a:extLst>
            </p:cNvPr>
            <p:cNvGrpSpPr/>
            <p:nvPr/>
          </p:nvGrpSpPr>
          <p:grpSpPr>
            <a:xfrm>
              <a:off x="1003015" y="3179438"/>
              <a:ext cx="634273" cy="630607"/>
              <a:chOff x="6937601" y="2859127"/>
              <a:chExt cx="634273" cy="630607"/>
            </a:xfrm>
          </p:grpSpPr>
          <p:sp>
            <p:nvSpPr>
              <p:cNvPr id="207" name="Google Shape;2371;p40">
                <a:extLst>
                  <a:ext uri="{FF2B5EF4-FFF2-40B4-BE49-F238E27FC236}">
                    <a16:creationId xmlns:a16="http://schemas.microsoft.com/office/drawing/2014/main" id="{8FC16DA4-3342-4126-8C3D-308AF765A0E8}"/>
                  </a:ext>
                </a:extLst>
              </p:cNvPr>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372;p40">
                <a:extLst>
                  <a:ext uri="{FF2B5EF4-FFF2-40B4-BE49-F238E27FC236}">
                    <a16:creationId xmlns:a16="http://schemas.microsoft.com/office/drawing/2014/main" id="{A90BEEF9-4445-4B48-AE3E-51D390C675F7}"/>
                  </a:ext>
                </a:extLst>
              </p:cNvPr>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 name="Google Shape;10277;p59">
              <a:extLst>
                <a:ext uri="{FF2B5EF4-FFF2-40B4-BE49-F238E27FC236}">
                  <a16:creationId xmlns:a16="http://schemas.microsoft.com/office/drawing/2014/main" id="{0D1B0750-BC60-4559-9F5B-FECC0C495B26}"/>
                </a:ext>
              </a:extLst>
            </p:cNvPr>
            <p:cNvGrpSpPr/>
            <p:nvPr/>
          </p:nvGrpSpPr>
          <p:grpSpPr>
            <a:xfrm>
              <a:off x="1097108" y="3252852"/>
              <a:ext cx="417925" cy="478805"/>
              <a:chOff x="859262" y="3353920"/>
              <a:chExt cx="306759" cy="351445"/>
            </a:xfrm>
            <a:solidFill>
              <a:srgbClr val="000000"/>
            </a:solidFill>
          </p:grpSpPr>
          <p:sp>
            <p:nvSpPr>
              <p:cNvPr id="202" name="Google Shape;10278;p59">
                <a:extLst>
                  <a:ext uri="{FF2B5EF4-FFF2-40B4-BE49-F238E27FC236}">
                    <a16:creationId xmlns:a16="http://schemas.microsoft.com/office/drawing/2014/main" id="{A34A76B2-DA7C-4195-B3A1-0818A796B049}"/>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0279;p59">
                <a:extLst>
                  <a:ext uri="{FF2B5EF4-FFF2-40B4-BE49-F238E27FC236}">
                    <a16:creationId xmlns:a16="http://schemas.microsoft.com/office/drawing/2014/main" id="{26A29F63-1A9B-4FE7-A155-F225E4576CD9}"/>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0280;p59">
                <a:extLst>
                  <a:ext uri="{FF2B5EF4-FFF2-40B4-BE49-F238E27FC236}">
                    <a16:creationId xmlns:a16="http://schemas.microsoft.com/office/drawing/2014/main" id="{8E53A2FD-EF1F-4E4F-830A-83CC281E7F1C}"/>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0281;p59">
                <a:extLst>
                  <a:ext uri="{FF2B5EF4-FFF2-40B4-BE49-F238E27FC236}">
                    <a16:creationId xmlns:a16="http://schemas.microsoft.com/office/drawing/2014/main" id="{EA969E15-C6D9-4EF2-9D80-3366EC38B2A3}"/>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10282;p59">
                <a:extLst>
                  <a:ext uri="{FF2B5EF4-FFF2-40B4-BE49-F238E27FC236}">
                    <a16:creationId xmlns:a16="http://schemas.microsoft.com/office/drawing/2014/main" id="{AE9800FA-CC61-4A95-A3EA-AF70CA222BFD}"/>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1" name="Group 210">
            <a:extLst>
              <a:ext uri="{FF2B5EF4-FFF2-40B4-BE49-F238E27FC236}">
                <a16:creationId xmlns:a16="http://schemas.microsoft.com/office/drawing/2014/main" id="{9F67F30D-94A1-4F0A-AFD8-02611F2ACE8E}"/>
              </a:ext>
            </a:extLst>
          </p:cNvPr>
          <p:cNvGrpSpPr/>
          <p:nvPr/>
        </p:nvGrpSpPr>
        <p:grpSpPr>
          <a:xfrm>
            <a:off x="7642340" y="1596954"/>
            <a:ext cx="634273" cy="630607"/>
            <a:chOff x="3096301" y="3179438"/>
            <a:chExt cx="634273" cy="630607"/>
          </a:xfrm>
        </p:grpSpPr>
        <p:grpSp>
          <p:nvGrpSpPr>
            <p:cNvPr id="212" name="Google Shape;2364;p40">
              <a:extLst>
                <a:ext uri="{FF2B5EF4-FFF2-40B4-BE49-F238E27FC236}">
                  <a16:creationId xmlns:a16="http://schemas.microsoft.com/office/drawing/2014/main" id="{74113E9C-A628-44F8-92CD-DFBC370523EE}"/>
                </a:ext>
              </a:extLst>
            </p:cNvPr>
            <p:cNvGrpSpPr/>
            <p:nvPr/>
          </p:nvGrpSpPr>
          <p:grpSpPr>
            <a:xfrm>
              <a:off x="3096301" y="3179438"/>
              <a:ext cx="634273" cy="630607"/>
              <a:chOff x="6937601" y="2859127"/>
              <a:chExt cx="634273" cy="630607"/>
            </a:xfrm>
          </p:grpSpPr>
          <p:sp>
            <p:nvSpPr>
              <p:cNvPr id="229" name="Google Shape;2365;p40">
                <a:extLst>
                  <a:ext uri="{FF2B5EF4-FFF2-40B4-BE49-F238E27FC236}">
                    <a16:creationId xmlns:a16="http://schemas.microsoft.com/office/drawing/2014/main" id="{D22A9C7A-8A58-48C8-844B-21E0835DAF57}"/>
                  </a:ext>
                </a:extLst>
              </p:cNvPr>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66;p40">
                <a:extLst>
                  <a:ext uri="{FF2B5EF4-FFF2-40B4-BE49-F238E27FC236}">
                    <a16:creationId xmlns:a16="http://schemas.microsoft.com/office/drawing/2014/main" id="{3BB43D0D-05B5-4CE2-84FB-A833F2A6A8E6}"/>
                  </a:ext>
                </a:extLst>
              </p:cNvPr>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3" name="Google Shape;10162;p59">
              <a:extLst>
                <a:ext uri="{FF2B5EF4-FFF2-40B4-BE49-F238E27FC236}">
                  <a16:creationId xmlns:a16="http://schemas.microsoft.com/office/drawing/2014/main" id="{AFA7BCE9-9089-4973-A970-94E50A05A520}"/>
                </a:ext>
              </a:extLst>
            </p:cNvPr>
            <p:cNvGrpSpPr/>
            <p:nvPr/>
          </p:nvGrpSpPr>
          <p:grpSpPr>
            <a:xfrm>
              <a:off x="3191752" y="3273463"/>
              <a:ext cx="405656" cy="447329"/>
              <a:chOff x="1396957" y="4287365"/>
              <a:chExt cx="301861" cy="332871"/>
            </a:xfrm>
            <a:solidFill>
              <a:srgbClr val="000000"/>
            </a:solidFill>
          </p:grpSpPr>
          <p:sp>
            <p:nvSpPr>
              <p:cNvPr id="214" name="Google Shape;10163;p59">
                <a:extLst>
                  <a:ext uri="{FF2B5EF4-FFF2-40B4-BE49-F238E27FC236}">
                    <a16:creationId xmlns:a16="http://schemas.microsoft.com/office/drawing/2014/main" id="{6AD967B9-7F92-4444-85F1-93575001F3C8}"/>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10164;p59">
                <a:extLst>
                  <a:ext uri="{FF2B5EF4-FFF2-40B4-BE49-F238E27FC236}">
                    <a16:creationId xmlns:a16="http://schemas.microsoft.com/office/drawing/2014/main" id="{5F287868-E9C2-4C76-937A-3E636F5340E3}"/>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10165;p59">
                <a:extLst>
                  <a:ext uri="{FF2B5EF4-FFF2-40B4-BE49-F238E27FC236}">
                    <a16:creationId xmlns:a16="http://schemas.microsoft.com/office/drawing/2014/main" id="{59136EF0-E561-40C1-95C4-9B3EBA2DBDE6}"/>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10166;p59">
                <a:extLst>
                  <a:ext uri="{FF2B5EF4-FFF2-40B4-BE49-F238E27FC236}">
                    <a16:creationId xmlns:a16="http://schemas.microsoft.com/office/drawing/2014/main" id="{0C878290-2A68-4F55-A760-C5F329A05A1A}"/>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10167;p59">
                <a:extLst>
                  <a:ext uri="{FF2B5EF4-FFF2-40B4-BE49-F238E27FC236}">
                    <a16:creationId xmlns:a16="http://schemas.microsoft.com/office/drawing/2014/main" id="{318C28D5-4947-4891-99DB-D831928CFABE}"/>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10168;p59">
                <a:extLst>
                  <a:ext uri="{FF2B5EF4-FFF2-40B4-BE49-F238E27FC236}">
                    <a16:creationId xmlns:a16="http://schemas.microsoft.com/office/drawing/2014/main" id="{4B3E627C-9E06-4900-B925-D115BB75AD91}"/>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10169;p59">
                <a:extLst>
                  <a:ext uri="{FF2B5EF4-FFF2-40B4-BE49-F238E27FC236}">
                    <a16:creationId xmlns:a16="http://schemas.microsoft.com/office/drawing/2014/main" id="{637F8AC9-ED32-4442-BCC2-B92C0CB9CFE6}"/>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0170;p59">
                <a:extLst>
                  <a:ext uri="{FF2B5EF4-FFF2-40B4-BE49-F238E27FC236}">
                    <a16:creationId xmlns:a16="http://schemas.microsoft.com/office/drawing/2014/main" id="{6430B8A1-4343-44CF-BF9F-8C9DAC595ECB}"/>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0171;p59">
                <a:extLst>
                  <a:ext uri="{FF2B5EF4-FFF2-40B4-BE49-F238E27FC236}">
                    <a16:creationId xmlns:a16="http://schemas.microsoft.com/office/drawing/2014/main" id="{8FDB70C2-897B-4CFF-9756-B470D9E41605}"/>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10172;p59">
                <a:extLst>
                  <a:ext uri="{FF2B5EF4-FFF2-40B4-BE49-F238E27FC236}">
                    <a16:creationId xmlns:a16="http://schemas.microsoft.com/office/drawing/2014/main" id="{F3E122E1-1816-4D59-8918-C5F1D4B57933}"/>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10173;p59">
                <a:extLst>
                  <a:ext uri="{FF2B5EF4-FFF2-40B4-BE49-F238E27FC236}">
                    <a16:creationId xmlns:a16="http://schemas.microsoft.com/office/drawing/2014/main" id="{B10A0E13-2DF6-40CD-AE10-C532AF8AB876}"/>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10174;p59">
                <a:extLst>
                  <a:ext uri="{FF2B5EF4-FFF2-40B4-BE49-F238E27FC236}">
                    <a16:creationId xmlns:a16="http://schemas.microsoft.com/office/drawing/2014/main" id="{D1C0BA8D-2274-49DC-902B-DCA534570666}"/>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10175;p59">
                <a:extLst>
                  <a:ext uri="{FF2B5EF4-FFF2-40B4-BE49-F238E27FC236}">
                    <a16:creationId xmlns:a16="http://schemas.microsoft.com/office/drawing/2014/main" id="{A1A7F0A3-11E3-46DD-9360-7AE4C95B00F4}"/>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10176;p59">
                <a:extLst>
                  <a:ext uri="{FF2B5EF4-FFF2-40B4-BE49-F238E27FC236}">
                    <a16:creationId xmlns:a16="http://schemas.microsoft.com/office/drawing/2014/main" id="{352128CF-2A54-4601-935D-2959540E205F}"/>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10177;p59">
                <a:extLst>
                  <a:ext uri="{FF2B5EF4-FFF2-40B4-BE49-F238E27FC236}">
                    <a16:creationId xmlns:a16="http://schemas.microsoft.com/office/drawing/2014/main" id="{129E2961-8308-4B3F-801B-38CFAD7A5320}"/>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8" name="Group 17">
            <a:extLst>
              <a:ext uri="{FF2B5EF4-FFF2-40B4-BE49-F238E27FC236}">
                <a16:creationId xmlns:a16="http://schemas.microsoft.com/office/drawing/2014/main" id="{DA537D01-3198-440A-820E-E64DD86046A2}"/>
              </a:ext>
            </a:extLst>
          </p:cNvPr>
          <p:cNvGrpSpPr/>
          <p:nvPr/>
        </p:nvGrpSpPr>
        <p:grpSpPr>
          <a:xfrm>
            <a:off x="3096301" y="3179438"/>
            <a:ext cx="634273" cy="630607"/>
            <a:chOff x="3096301" y="3179438"/>
            <a:chExt cx="634273" cy="630607"/>
          </a:xfrm>
        </p:grpSpPr>
        <p:grpSp>
          <p:nvGrpSpPr>
            <p:cNvPr id="2364" name="Google Shape;2364;p40"/>
            <p:cNvGrpSpPr/>
            <p:nvPr/>
          </p:nvGrpSpPr>
          <p:grpSpPr>
            <a:xfrm>
              <a:off x="3096301" y="3179438"/>
              <a:ext cx="634273" cy="630607"/>
              <a:chOff x="6937601" y="2859127"/>
              <a:chExt cx="634273" cy="630607"/>
            </a:xfrm>
          </p:grpSpPr>
          <p:sp>
            <p:nvSpPr>
              <p:cNvPr id="2365" name="Google Shape;2365;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10487;p60">
              <a:extLst>
                <a:ext uri="{FF2B5EF4-FFF2-40B4-BE49-F238E27FC236}">
                  <a16:creationId xmlns:a16="http://schemas.microsoft.com/office/drawing/2014/main" id="{AE8E544E-5955-4BBC-A9CE-63121B4F7EA2}"/>
                </a:ext>
              </a:extLst>
            </p:cNvPr>
            <p:cNvSpPr/>
            <p:nvPr/>
          </p:nvSpPr>
          <p:spPr>
            <a:xfrm>
              <a:off x="3146758" y="3220246"/>
              <a:ext cx="534625" cy="534578"/>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roup 16">
            <a:extLst>
              <a:ext uri="{FF2B5EF4-FFF2-40B4-BE49-F238E27FC236}">
                <a16:creationId xmlns:a16="http://schemas.microsoft.com/office/drawing/2014/main" id="{34B198B2-DCDD-4C34-B41B-CA54345E79E3}"/>
              </a:ext>
            </a:extLst>
          </p:cNvPr>
          <p:cNvGrpSpPr/>
          <p:nvPr/>
        </p:nvGrpSpPr>
        <p:grpSpPr>
          <a:xfrm>
            <a:off x="1003015" y="3179438"/>
            <a:ext cx="634273" cy="630607"/>
            <a:chOff x="1003015" y="3179438"/>
            <a:chExt cx="634273" cy="630607"/>
          </a:xfrm>
        </p:grpSpPr>
        <p:grpSp>
          <p:nvGrpSpPr>
            <p:cNvPr id="2370" name="Google Shape;2370;p40"/>
            <p:cNvGrpSpPr/>
            <p:nvPr/>
          </p:nvGrpSpPr>
          <p:grpSpPr>
            <a:xfrm>
              <a:off x="1003015" y="3179438"/>
              <a:ext cx="634273" cy="630607"/>
              <a:chOff x="6937601" y="2859127"/>
              <a:chExt cx="634273" cy="630607"/>
            </a:xfrm>
          </p:grpSpPr>
          <p:sp>
            <p:nvSpPr>
              <p:cNvPr id="2371" name="Google Shape;2371;p40"/>
              <p:cNvSpPr/>
              <p:nvPr/>
            </p:nvSpPr>
            <p:spPr>
              <a:xfrm>
                <a:off x="6982074" y="2899935"/>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40"/>
              <p:cNvSpPr/>
              <p:nvPr/>
            </p:nvSpPr>
            <p:spPr>
              <a:xfrm>
                <a:off x="6937601" y="2859127"/>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 name="Google Shape;9551;p58">
              <a:extLst>
                <a:ext uri="{FF2B5EF4-FFF2-40B4-BE49-F238E27FC236}">
                  <a16:creationId xmlns:a16="http://schemas.microsoft.com/office/drawing/2014/main" id="{B374CDFB-441F-42A4-85A3-A4CB27FABA6B}"/>
                </a:ext>
              </a:extLst>
            </p:cNvPr>
            <p:cNvGrpSpPr/>
            <p:nvPr/>
          </p:nvGrpSpPr>
          <p:grpSpPr>
            <a:xfrm>
              <a:off x="1062241" y="3229867"/>
              <a:ext cx="515183" cy="488887"/>
              <a:chOff x="1293706" y="1966416"/>
              <a:chExt cx="369294" cy="350444"/>
            </a:xfrm>
            <a:solidFill>
              <a:srgbClr val="000000"/>
            </a:solidFill>
          </p:grpSpPr>
          <p:sp>
            <p:nvSpPr>
              <p:cNvPr id="239" name="Google Shape;9552;p58">
                <a:extLst>
                  <a:ext uri="{FF2B5EF4-FFF2-40B4-BE49-F238E27FC236}">
                    <a16:creationId xmlns:a16="http://schemas.microsoft.com/office/drawing/2014/main" id="{22639FD9-8A10-4EC5-B539-C62B6543A5CC}"/>
                  </a:ext>
                </a:extLst>
              </p:cNvPr>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9553;p58">
                <a:extLst>
                  <a:ext uri="{FF2B5EF4-FFF2-40B4-BE49-F238E27FC236}">
                    <a16:creationId xmlns:a16="http://schemas.microsoft.com/office/drawing/2014/main" id="{8EB4FC14-5ECA-4860-9EBA-1138A942C6A7}"/>
                  </a:ext>
                </a:extLst>
              </p:cNvPr>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9554;p58">
                <a:extLst>
                  <a:ext uri="{FF2B5EF4-FFF2-40B4-BE49-F238E27FC236}">
                    <a16:creationId xmlns:a16="http://schemas.microsoft.com/office/drawing/2014/main" id="{8D9B481F-4A74-411C-BFEE-27E946CCCE9A}"/>
                  </a:ext>
                </a:extLst>
              </p:cNvPr>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9555;p58">
                <a:extLst>
                  <a:ext uri="{FF2B5EF4-FFF2-40B4-BE49-F238E27FC236}">
                    <a16:creationId xmlns:a16="http://schemas.microsoft.com/office/drawing/2014/main" id="{9A8CCBDC-17D0-4D29-97A0-6637FCFAAE9A}"/>
                  </a:ext>
                </a:extLst>
              </p:cNvPr>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9556;p58">
                <a:extLst>
                  <a:ext uri="{FF2B5EF4-FFF2-40B4-BE49-F238E27FC236}">
                    <a16:creationId xmlns:a16="http://schemas.microsoft.com/office/drawing/2014/main" id="{15513428-1F2D-4292-8242-A327ED2BEE14}"/>
                  </a:ext>
                </a:extLst>
              </p:cNvPr>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9557;p58">
                <a:extLst>
                  <a:ext uri="{FF2B5EF4-FFF2-40B4-BE49-F238E27FC236}">
                    <a16:creationId xmlns:a16="http://schemas.microsoft.com/office/drawing/2014/main" id="{71FDD362-0DFB-4008-9409-A7448FCA61B9}"/>
                  </a:ext>
                </a:extLst>
              </p:cNvPr>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9558;p58">
                <a:extLst>
                  <a:ext uri="{FF2B5EF4-FFF2-40B4-BE49-F238E27FC236}">
                    <a16:creationId xmlns:a16="http://schemas.microsoft.com/office/drawing/2014/main" id="{E19CDBE8-1ADF-46CF-895C-74C7E476F50D}"/>
                  </a:ext>
                </a:extLst>
              </p:cNvPr>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9559;p58">
                <a:extLst>
                  <a:ext uri="{FF2B5EF4-FFF2-40B4-BE49-F238E27FC236}">
                    <a16:creationId xmlns:a16="http://schemas.microsoft.com/office/drawing/2014/main" id="{1BEE065E-5531-4A88-9835-AC65F7BFBA40}"/>
                  </a:ext>
                </a:extLst>
              </p:cNvPr>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49" name="Google Shape;9671;p58">
            <a:extLst>
              <a:ext uri="{FF2B5EF4-FFF2-40B4-BE49-F238E27FC236}">
                <a16:creationId xmlns:a16="http://schemas.microsoft.com/office/drawing/2014/main" id="{54D241DD-60A1-4BA4-ABF2-38BCA271DBFD}"/>
              </a:ext>
            </a:extLst>
          </p:cNvPr>
          <p:cNvGrpSpPr/>
          <p:nvPr/>
        </p:nvGrpSpPr>
        <p:grpSpPr>
          <a:xfrm>
            <a:off x="7739570" y="3242578"/>
            <a:ext cx="492570" cy="482182"/>
            <a:chOff x="2232511" y="1512759"/>
            <a:chExt cx="299534" cy="348068"/>
          </a:xfrm>
          <a:solidFill>
            <a:srgbClr val="000000"/>
          </a:solidFill>
        </p:grpSpPr>
        <p:sp>
          <p:nvSpPr>
            <p:cNvPr id="250" name="Google Shape;9672;p58">
              <a:extLst>
                <a:ext uri="{FF2B5EF4-FFF2-40B4-BE49-F238E27FC236}">
                  <a16:creationId xmlns:a16="http://schemas.microsoft.com/office/drawing/2014/main" id="{3254BF5B-DFE8-455D-8117-1611C0082BF7}"/>
                </a:ext>
              </a:extLst>
            </p:cNvPr>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9673;p58">
              <a:extLst>
                <a:ext uri="{FF2B5EF4-FFF2-40B4-BE49-F238E27FC236}">
                  <a16:creationId xmlns:a16="http://schemas.microsoft.com/office/drawing/2014/main" id="{5365C9D8-1ADE-4A3F-9DC4-BB5B353B13D3}"/>
                </a:ext>
              </a:extLst>
            </p:cNvPr>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9674;p58">
              <a:extLst>
                <a:ext uri="{FF2B5EF4-FFF2-40B4-BE49-F238E27FC236}">
                  <a16:creationId xmlns:a16="http://schemas.microsoft.com/office/drawing/2014/main" id="{2782CF3D-D54D-4F9B-8362-0D66A9925288}"/>
                </a:ext>
              </a:extLst>
            </p:cNvPr>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9675;p58">
              <a:extLst>
                <a:ext uri="{FF2B5EF4-FFF2-40B4-BE49-F238E27FC236}">
                  <a16:creationId xmlns:a16="http://schemas.microsoft.com/office/drawing/2014/main" id="{D8B3CB67-31E9-49EF-A4AE-E38F7D0FF62C}"/>
                </a:ext>
              </a:extLst>
            </p:cNvPr>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9676;p58">
              <a:extLst>
                <a:ext uri="{FF2B5EF4-FFF2-40B4-BE49-F238E27FC236}">
                  <a16:creationId xmlns:a16="http://schemas.microsoft.com/office/drawing/2014/main" id="{3F6E1779-6FAE-47E9-B1E1-0DA7BF649A18}"/>
                </a:ext>
              </a:extLst>
            </p:cNvPr>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9677;p58">
              <a:extLst>
                <a:ext uri="{FF2B5EF4-FFF2-40B4-BE49-F238E27FC236}">
                  <a16:creationId xmlns:a16="http://schemas.microsoft.com/office/drawing/2014/main" id="{60557F7A-8180-4EB6-B9C3-776C8411E402}"/>
                </a:ext>
              </a:extLst>
            </p:cNvPr>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9678;p58">
              <a:extLst>
                <a:ext uri="{FF2B5EF4-FFF2-40B4-BE49-F238E27FC236}">
                  <a16:creationId xmlns:a16="http://schemas.microsoft.com/office/drawing/2014/main" id="{0128D14C-DFC5-4C43-8996-64D1EB24C27D}"/>
                </a:ext>
              </a:extLst>
            </p:cNvPr>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9679;p58">
              <a:extLst>
                <a:ext uri="{FF2B5EF4-FFF2-40B4-BE49-F238E27FC236}">
                  <a16:creationId xmlns:a16="http://schemas.microsoft.com/office/drawing/2014/main" id="{D0CACDD7-08A8-4321-A90D-B695CD2A8EAF}"/>
                </a:ext>
              </a:extLst>
            </p:cNvPr>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9680;p58">
              <a:extLst>
                <a:ext uri="{FF2B5EF4-FFF2-40B4-BE49-F238E27FC236}">
                  <a16:creationId xmlns:a16="http://schemas.microsoft.com/office/drawing/2014/main" id="{704F3B22-13B6-4BB3-9FE8-CEAD21B73920}"/>
                </a:ext>
              </a:extLst>
            </p:cNvPr>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9681;p58">
              <a:extLst>
                <a:ext uri="{FF2B5EF4-FFF2-40B4-BE49-F238E27FC236}">
                  <a16:creationId xmlns:a16="http://schemas.microsoft.com/office/drawing/2014/main" id="{C2881BAB-9263-41BF-BF52-6BE46D6AC339}"/>
                </a:ext>
              </a:extLst>
            </p:cNvPr>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9682;p58">
              <a:extLst>
                <a:ext uri="{FF2B5EF4-FFF2-40B4-BE49-F238E27FC236}">
                  <a16:creationId xmlns:a16="http://schemas.microsoft.com/office/drawing/2014/main" id="{40BCC007-FABB-449D-BD8B-1649EBFFB9DC}"/>
                </a:ext>
              </a:extLst>
            </p:cNvPr>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65427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233915" y="1580042"/>
            <a:ext cx="3395331" cy="19834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800" dirty="0">
                <a:solidFill>
                  <a:srgbClr val="53A7D5"/>
                </a:solidFill>
              </a:rPr>
              <a:t>SNMP Versions </a:t>
            </a:r>
            <a:br>
              <a:rPr lang="en-IN" sz="4800" dirty="0">
                <a:solidFill>
                  <a:srgbClr val="53A7D5"/>
                </a:solidFill>
              </a:rPr>
            </a:br>
            <a:r>
              <a:rPr lang="en-IN" sz="4800" dirty="0">
                <a:solidFill>
                  <a:srgbClr val="53A7D5"/>
                </a:solidFill>
              </a:rPr>
              <a:t>and Security </a:t>
            </a:r>
          </a:p>
        </p:txBody>
      </p:sp>
      <p:pic>
        <p:nvPicPr>
          <p:cNvPr id="3" name="Picture 2">
            <a:extLst>
              <a:ext uri="{FF2B5EF4-FFF2-40B4-BE49-F238E27FC236}">
                <a16:creationId xmlns:a16="http://schemas.microsoft.com/office/drawing/2014/main" id="{B54CCC49-7BAB-4426-9DC3-6E8169B55CA9}"/>
              </a:ext>
            </a:extLst>
          </p:cNvPr>
          <p:cNvPicPr>
            <a:picLocks noChangeAspect="1"/>
          </p:cNvPicPr>
          <p:nvPr/>
        </p:nvPicPr>
        <p:blipFill rotWithShape="1">
          <a:blip r:embed="rId3"/>
          <a:srcRect t="7029" r="2072" b="3669"/>
          <a:stretch/>
        </p:blipFill>
        <p:spPr>
          <a:xfrm>
            <a:off x="3510185" y="2973"/>
            <a:ext cx="5633816" cy="5137554"/>
          </a:xfrm>
          <a:prstGeom prst="rect">
            <a:avLst/>
          </a:prstGeom>
        </p:spPr>
      </p:pic>
    </p:spTree>
    <p:extLst>
      <p:ext uri="{BB962C8B-B14F-4D97-AF65-F5344CB8AC3E}">
        <p14:creationId xmlns:p14="http://schemas.microsoft.com/office/powerpoint/2010/main" val="835448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41"/>
        <p:cNvGrpSpPr/>
        <p:nvPr/>
      </p:nvGrpSpPr>
      <p:grpSpPr>
        <a:xfrm>
          <a:off x="0" y="0"/>
          <a:ext cx="0" cy="0"/>
          <a:chOff x="0" y="0"/>
          <a:chExt cx="0" cy="0"/>
        </a:xfrm>
      </p:grpSpPr>
      <p:sp>
        <p:nvSpPr>
          <p:cNvPr id="2342" name="Google Shape;2342;p40"/>
          <p:cNvSpPr txBox="1">
            <a:spLocks noGrp="1"/>
          </p:cNvSpPr>
          <p:nvPr>
            <p:ph type="ctrTitle"/>
          </p:nvPr>
        </p:nvSpPr>
        <p:spPr>
          <a:xfrm>
            <a:off x="4365874" y="457300"/>
            <a:ext cx="4778125"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SNMP V3 &gt; SNMP V2</a:t>
            </a:r>
            <a:endParaRPr sz="3200" dirty="0"/>
          </a:p>
        </p:txBody>
      </p:sp>
      <p:sp>
        <p:nvSpPr>
          <p:cNvPr id="2343" name="Google Shape;2343;p40"/>
          <p:cNvSpPr txBox="1">
            <a:spLocks noGrp="1"/>
          </p:cNvSpPr>
          <p:nvPr>
            <p:ph type="title" idx="2"/>
          </p:nvPr>
        </p:nvSpPr>
        <p:spPr>
          <a:xfrm>
            <a:off x="965301" y="1997536"/>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dirty="0"/>
              <a:t>Expanded data types</a:t>
            </a:r>
            <a:endParaRPr sz="1600" dirty="0">
              <a:solidFill>
                <a:schemeClr val="accent3"/>
              </a:solidFill>
            </a:endParaRPr>
          </a:p>
        </p:txBody>
      </p:sp>
      <p:sp>
        <p:nvSpPr>
          <p:cNvPr id="2344" name="Google Shape;2344;p40"/>
          <p:cNvSpPr txBox="1">
            <a:spLocks noGrp="1"/>
          </p:cNvSpPr>
          <p:nvPr>
            <p:ph type="subTitle" idx="1"/>
          </p:nvPr>
        </p:nvSpPr>
        <p:spPr>
          <a:xfrm>
            <a:off x="790197" y="2330884"/>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64-bit counters</a:t>
            </a:r>
            <a:endParaRPr dirty="0">
              <a:solidFill>
                <a:schemeClr val="accent3"/>
              </a:solidFill>
            </a:endParaRPr>
          </a:p>
        </p:txBody>
      </p:sp>
      <p:sp>
        <p:nvSpPr>
          <p:cNvPr id="2345" name="Google Shape;2345;p40"/>
          <p:cNvSpPr txBox="1">
            <a:spLocks noGrp="1"/>
          </p:cNvSpPr>
          <p:nvPr>
            <p:ph type="title" idx="3"/>
          </p:nvPr>
        </p:nvSpPr>
        <p:spPr>
          <a:xfrm>
            <a:off x="6343590" y="2325725"/>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dirty="0">
                <a:solidFill>
                  <a:schemeClr val="accent3"/>
                </a:solidFill>
              </a:rPr>
              <a:t>Confirmed event notifications</a:t>
            </a:r>
          </a:p>
        </p:txBody>
      </p:sp>
      <p:sp>
        <p:nvSpPr>
          <p:cNvPr id="2346" name="Google Shape;2346;p40"/>
          <p:cNvSpPr txBox="1">
            <a:spLocks noGrp="1"/>
          </p:cNvSpPr>
          <p:nvPr>
            <p:ph type="subTitle" idx="4"/>
          </p:nvPr>
        </p:nvSpPr>
        <p:spPr>
          <a:xfrm>
            <a:off x="6133437" y="2678882"/>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Inform operator</a:t>
            </a:r>
            <a:endParaRPr dirty="0">
              <a:solidFill>
                <a:schemeClr val="accent3"/>
              </a:solidFill>
            </a:endParaRPr>
          </a:p>
        </p:txBody>
      </p:sp>
      <p:sp>
        <p:nvSpPr>
          <p:cNvPr id="2349" name="Google Shape;2349;p40"/>
          <p:cNvSpPr txBox="1">
            <a:spLocks noGrp="1"/>
          </p:cNvSpPr>
          <p:nvPr>
            <p:ph type="title" idx="7"/>
          </p:nvPr>
        </p:nvSpPr>
        <p:spPr>
          <a:xfrm>
            <a:off x="3603410" y="3208824"/>
            <a:ext cx="2036997"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dirty="0"/>
              <a:t>Improved efficiency and performance</a:t>
            </a:r>
            <a:endParaRPr sz="1600" dirty="0">
              <a:solidFill>
                <a:schemeClr val="accent3"/>
              </a:solidFill>
            </a:endParaRPr>
          </a:p>
        </p:txBody>
      </p:sp>
      <p:sp>
        <p:nvSpPr>
          <p:cNvPr id="2350" name="Google Shape;2350;p40"/>
          <p:cNvSpPr txBox="1">
            <a:spLocks noGrp="1"/>
          </p:cNvSpPr>
          <p:nvPr>
            <p:ph type="subTitle" idx="8"/>
          </p:nvPr>
        </p:nvSpPr>
        <p:spPr>
          <a:xfrm>
            <a:off x="3516558" y="3556197"/>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accent3"/>
                </a:solidFill>
              </a:rPr>
              <a:t>Get-bulk operator</a:t>
            </a:r>
          </a:p>
        </p:txBody>
      </p:sp>
      <p:sp>
        <p:nvSpPr>
          <p:cNvPr id="2351" name="Google Shape;2351;p40"/>
          <p:cNvSpPr txBox="1">
            <a:spLocks noGrp="1"/>
          </p:cNvSpPr>
          <p:nvPr>
            <p:ph type="title" idx="9"/>
          </p:nvPr>
        </p:nvSpPr>
        <p:spPr>
          <a:xfrm>
            <a:off x="959011" y="404182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dirty="0"/>
              <a:t>Richer error handling</a:t>
            </a:r>
            <a:endParaRPr sz="1600" dirty="0">
              <a:solidFill>
                <a:schemeClr val="accent3"/>
              </a:solidFill>
            </a:endParaRPr>
          </a:p>
        </p:txBody>
      </p:sp>
      <p:sp>
        <p:nvSpPr>
          <p:cNvPr id="2352" name="Google Shape;2352;p40"/>
          <p:cNvSpPr txBox="1">
            <a:spLocks noGrp="1"/>
          </p:cNvSpPr>
          <p:nvPr>
            <p:ph type="subTitle" idx="13"/>
          </p:nvPr>
        </p:nvSpPr>
        <p:spPr>
          <a:xfrm>
            <a:off x="790197" y="439559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solidFill>
                  <a:schemeClr val="accent3"/>
                </a:solidFill>
              </a:rPr>
              <a:t> Errors and exceptions</a:t>
            </a:r>
            <a:endParaRPr dirty="0">
              <a:solidFill>
                <a:schemeClr val="accent3"/>
              </a:solidFill>
            </a:endParaRPr>
          </a:p>
        </p:txBody>
      </p:sp>
      <p:sp>
        <p:nvSpPr>
          <p:cNvPr id="2353" name="Google Shape;2353;p40"/>
          <p:cNvSpPr txBox="1">
            <a:spLocks noGrp="1"/>
          </p:cNvSpPr>
          <p:nvPr>
            <p:ph type="title" idx="14"/>
          </p:nvPr>
        </p:nvSpPr>
        <p:spPr>
          <a:xfrm>
            <a:off x="6343590" y="4284500"/>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1600" dirty="0"/>
              <a:t>Fine tuned data definition language</a:t>
            </a:r>
            <a:endParaRPr sz="1600" dirty="0">
              <a:solidFill>
                <a:schemeClr val="accent3"/>
              </a:solidFill>
            </a:endParaRPr>
          </a:p>
        </p:txBody>
      </p:sp>
      <p:sp>
        <p:nvSpPr>
          <p:cNvPr id="2354" name="Google Shape;2354;p40"/>
          <p:cNvSpPr txBox="1">
            <a:spLocks noGrp="1"/>
          </p:cNvSpPr>
          <p:nvPr>
            <p:ph type="subTitle" idx="15"/>
          </p:nvPr>
        </p:nvSpPr>
        <p:spPr>
          <a:xfrm>
            <a:off x="6164675" y="468620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SMI, textual conventions</a:t>
            </a:r>
            <a:endParaRPr dirty="0">
              <a:solidFill>
                <a:schemeClr val="accent3"/>
              </a:solidFill>
            </a:endParaRPr>
          </a:p>
        </p:txBody>
      </p:sp>
      <p:grpSp>
        <p:nvGrpSpPr>
          <p:cNvPr id="2373" name="Google Shape;2373;p40"/>
          <p:cNvGrpSpPr/>
          <p:nvPr/>
        </p:nvGrpSpPr>
        <p:grpSpPr>
          <a:xfrm>
            <a:off x="7066375" y="1675513"/>
            <a:ext cx="383250" cy="368625"/>
            <a:chOff x="6884125" y="2071550"/>
            <a:chExt cx="383250" cy="368625"/>
          </a:xfrm>
        </p:grpSpPr>
        <p:sp>
          <p:nvSpPr>
            <p:cNvPr id="2374" name="Google Shape;2374;p40"/>
            <p:cNvSpPr/>
            <p:nvPr/>
          </p:nvSpPr>
          <p:spPr>
            <a:xfrm>
              <a:off x="6884125" y="2137900"/>
              <a:ext cx="317550" cy="302275"/>
            </a:xfrm>
            <a:custGeom>
              <a:avLst/>
              <a:gdLst/>
              <a:ahLst/>
              <a:cxnLst/>
              <a:rect l="l" t="t" r="r" b="b"/>
              <a:pathLst>
                <a:path w="12702" h="12091" extrusionOk="0">
                  <a:moveTo>
                    <a:pt x="6038" y="439"/>
                  </a:moveTo>
                  <a:cubicBezTo>
                    <a:pt x="7499" y="439"/>
                    <a:pt x="8933" y="1010"/>
                    <a:pt x="10009" y="2086"/>
                  </a:cubicBezTo>
                  <a:cubicBezTo>
                    <a:pt x="12192" y="4269"/>
                    <a:pt x="12192" y="7822"/>
                    <a:pt x="10009" y="10015"/>
                  </a:cubicBezTo>
                  <a:cubicBezTo>
                    <a:pt x="8934" y="11083"/>
                    <a:pt x="7501" y="11652"/>
                    <a:pt x="6041" y="11652"/>
                  </a:cubicBezTo>
                  <a:cubicBezTo>
                    <a:pt x="5318" y="11652"/>
                    <a:pt x="4589" y="11512"/>
                    <a:pt x="3894" y="11224"/>
                  </a:cubicBezTo>
                  <a:cubicBezTo>
                    <a:pt x="1805" y="10355"/>
                    <a:pt x="435" y="8313"/>
                    <a:pt x="435" y="6045"/>
                  </a:cubicBezTo>
                  <a:cubicBezTo>
                    <a:pt x="435" y="3777"/>
                    <a:pt x="1805" y="1736"/>
                    <a:pt x="3894" y="866"/>
                  </a:cubicBezTo>
                  <a:cubicBezTo>
                    <a:pt x="4588" y="579"/>
                    <a:pt x="5316" y="439"/>
                    <a:pt x="6038" y="439"/>
                  </a:cubicBezTo>
                  <a:close/>
                  <a:moveTo>
                    <a:pt x="6042" y="0"/>
                  </a:moveTo>
                  <a:cubicBezTo>
                    <a:pt x="5264" y="0"/>
                    <a:pt x="4480" y="151"/>
                    <a:pt x="3733" y="460"/>
                  </a:cubicBezTo>
                  <a:cubicBezTo>
                    <a:pt x="1475" y="1405"/>
                    <a:pt x="0" y="3607"/>
                    <a:pt x="0" y="6045"/>
                  </a:cubicBezTo>
                  <a:cubicBezTo>
                    <a:pt x="0" y="8493"/>
                    <a:pt x="1475" y="10695"/>
                    <a:pt x="3733" y="11631"/>
                  </a:cubicBezTo>
                  <a:cubicBezTo>
                    <a:pt x="4481" y="11940"/>
                    <a:pt x="5266" y="12091"/>
                    <a:pt x="6044" y="12091"/>
                  </a:cubicBezTo>
                  <a:cubicBezTo>
                    <a:pt x="7617" y="12091"/>
                    <a:pt x="9163" y="11477"/>
                    <a:pt x="10320" y="10326"/>
                  </a:cubicBezTo>
                  <a:cubicBezTo>
                    <a:pt x="12702" y="7973"/>
                    <a:pt x="12702" y="4127"/>
                    <a:pt x="10320" y="1774"/>
                  </a:cubicBezTo>
                  <a:cubicBezTo>
                    <a:pt x="9163" y="616"/>
                    <a:pt x="7616" y="0"/>
                    <a:pt x="60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40"/>
            <p:cNvSpPr/>
            <p:nvPr/>
          </p:nvSpPr>
          <p:spPr>
            <a:xfrm>
              <a:off x="6889075" y="2166500"/>
              <a:ext cx="268675" cy="245000"/>
            </a:xfrm>
            <a:custGeom>
              <a:avLst/>
              <a:gdLst/>
              <a:ahLst/>
              <a:cxnLst/>
              <a:rect l="l" t="t" r="r" b="b"/>
              <a:pathLst>
                <a:path w="10747" h="9800" extrusionOk="0">
                  <a:moveTo>
                    <a:pt x="5853" y="0"/>
                  </a:moveTo>
                  <a:cubicBezTo>
                    <a:pt x="3345" y="0"/>
                    <a:pt x="1222" y="1908"/>
                    <a:pt x="984" y="4438"/>
                  </a:cubicBezTo>
                  <a:cubicBezTo>
                    <a:pt x="728" y="7037"/>
                    <a:pt x="2562" y="9371"/>
                    <a:pt x="5151" y="9750"/>
                  </a:cubicBezTo>
                  <a:cubicBezTo>
                    <a:pt x="5385" y="9783"/>
                    <a:pt x="5618" y="9799"/>
                    <a:pt x="5848" y="9799"/>
                  </a:cubicBezTo>
                  <a:cubicBezTo>
                    <a:pt x="8156" y="9799"/>
                    <a:pt x="10206" y="8166"/>
                    <a:pt x="10661" y="5837"/>
                  </a:cubicBezTo>
                  <a:cubicBezTo>
                    <a:pt x="10688" y="5670"/>
                    <a:pt x="10561" y="5570"/>
                    <a:pt x="10436" y="5570"/>
                  </a:cubicBezTo>
                  <a:cubicBezTo>
                    <a:pt x="10343" y="5570"/>
                    <a:pt x="10251" y="5626"/>
                    <a:pt x="10226" y="5752"/>
                  </a:cubicBezTo>
                  <a:cubicBezTo>
                    <a:pt x="9896" y="7444"/>
                    <a:pt x="8620" y="8795"/>
                    <a:pt x="6938" y="9220"/>
                  </a:cubicBezTo>
                  <a:cubicBezTo>
                    <a:pt x="6573" y="9313"/>
                    <a:pt x="6203" y="9358"/>
                    <a:pt x="5837" y="9358"/>
                  </a:cubicBezTo>
                  <a:cubicBezTo>
                    <a:pt x="4526" y="9358"/>
                    <a:pt x="3258" y="8778"/>
                    <a:pt x="2401" y="7737"/>
                  </a:cubicBezTo>
                  <a:cubicBezTo>
                    <a:pt x="1" y="4826"/>
                    <a:pt x="2070" y="431"/>
                    <a:pt x="5841" y="431"/>
                  </a:cubicBezTo>
                  <a:lnTo>
                    <a:pt x="5841" y="441"/>
                  </a:lnTo>
                  <a:cubicBezTo>
                    <a:pt x="8308" y="441"/>
                    <a:pt x="10302" y="2435"/>
                    <a:pt x="10302" y="4901"/>
                  </a:cubicBezTo>
                  <a:cubicBezTo>
                    <a:pt x="10302" y="5048"/>
                    <a:pt x="10413" y="5121"/>
                    <a:pt x="10524" y="5121"/>
                  </a:cubicBezTo>
                  <a:cubicBezTo>
                    <a:pt x="10635" y="5121"/>
                    <a:pt x="10746" y="5048"/>
                    <a:pt x="10746" y="4901"/>
                  </a:cubicBezTo>
                  <a:cubicBezTo>
                    <a:pt x="10746" y="2284"/>
                    <a:pt x="8695" y="138"/>
                    <a:pt x="6087" y="6"/>
                  </a:cubicBezTo>
                  <a:cubicBezTo>
                    <a:pt x="6009" y="2"/>
                    <a:pt x="5931" y="0"/>
                    <a:pt x="5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40"/>
            <p:cNvSpPr/>
            <p:nvPr/>
          </p:nvSpPr>
          <p:spPr>
            <a:xfrm>
              <a:off x="6981000" y="2071550"/>
              <a:ext cx="286375" cy="269675"/>
            </a:xfrm>
            <a:custGeom>
              <a:avLst/>
              <a:gdLst/>
              <a:ahLst/>
              <a:cxnLst/>
              <a:rect l="l" t="t" r="r" b="b"/>
              <a:pathLst>
                <a:path w="11455" h="10787" extrusionOk="0">
                  <a:moveTo>
                    <a:pt x="4816" y="0"/>
                  </a:moveTo>
                  <a:cubicBezTo>
                    <a:pt x="3270" y="0"/>
                    <a:pt x="1725" y="591"/>
                    <a:pt x="548" y="1772"/>
                  </a:cubicBezTo>
                  <a:cubicBezTo>
                    <a:pt x="397" y="1914"/>
                    <a:pt x="265" y="2065"/>
                    <a:pt x="132" y="2226"/>
                  </a:cubicBezTo>
                  <a:cubicBezTo>
                    <a:pt x="0" y="2392"/>
                    <a:pt x="149" y="2585"/>
                    <a:pt x="309" y="2585"/>
                  </a:cubicBezTo>
                  <a:cubicBezTo>
                    <a:pt x="366" y="2585"/>
                    <a:pt x="425" y="2560"/>
                    <a:pt x="473" y="2500"/>
                  </a:cubicBezTo>
                  <a:cubicBezTo>
                    <a:pt x="595" y="2358"/>
                    <a:pt x="718" y="2216"/>
                    <a:pt x="851" y="2084"/>
                  </a:cubicBezTo>
                  <a:cubicBezTo>
                    <a:pt x="1947" y="988"/>
                    <a:pt x="3383" y="440"/>
                    <a:pt x="4819" y="440"/>
                  </a:cubicBezTo>
                  <a:cubicBezTo>
                    <a:pt x="6254" y="440"/>
                    <a:pt x="7688" y="988"/>
                    <a:pt x="8780" y="2084"/>
                  </a:cubicBezTo>
                  <a:cubicBezTo>
                    <a:pt x="10972" y="4276"/>
                    <a:pt x="10972" y="7820"/>
                    <a:pt x="8780" y="10013"/>
                  </a:cubicBezTo>
                  <a:cubicBezTo>
                    <a:pt x="8647" y="10145"/>
                    <a:pt x="8506" y="10268"/>
                    <a:pt x="8364" y="10391"/>
                  </a:cubicBezTo>
                  <a:cubicBezTo>
                    <a:pt x="8184" y="10541"/>
                    <a:pt x="8325" y="10787"/>
                    <a:pt x="8505" y="10787"/>
                  </a:cubicBezTo>
                  <a:cubicBezTo>
                    <a:pt x="8552" y="10787"/>
                    <a:pt x="8601" y="10770"/>
                    <a:pt x="8647" y="10731"/>
                  </a:cubicBezTo>
                  <a:cubicBezTo>
                    <a:pt x="8799" y="10608"/>
                    <a:pt x="8950" y="10467"/>
                    <a:pt x="9092" y="10325"/>
                  </a:cubicBezTo>
                  <a:cubicBezTo>
                    <a:pt x="11454" y="7962"/>
                    <a:pt x="11454" y="4135"/>
                    <a:pt x="9092" y="1772"/>
                  </a:cubicBezTo>
                  <a:cubicBezTo>
                    <a:pt x="7910" y="591"/>
                    <a:pt x="6363" y="0"/>
                    <a:pt x="4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40"/>
            <p:cNvSpPr/>
            <p:nvPr/>
          </p:nvSpPr>
          <p:spPr>
            <a:xfrm>
              <a:off x="7086275" y="2100200"/>
              <a:ext cx="157025" cy="190975"/>
            </a:xfrm>
            <a:custGeom>
              <a:avLst/>
              <a:gdLst/>
              <a:ahLst/>
              <a:cxnLst/>
              <a:rect l="l" t="t" r="r" b="b"/>
              <a:pathLst>
                <a:path w="6281" h="7639" extrusionOk="0">
                  <a:moveTo>
                    <a:pt x="625" y="0"/>
                  </a:moveTo>
                  <a:cubicBezTo>
                    <a:pt x="513" y="0"/>
                    <a:pt x="401" y="4"/>
                    <a:pt x="288" y="12"/>
                  </a:cubicBezTo>
                  <a:cubicBezTo>
                    <a:pt x="1" y="30"/>
                    <a:pt x="22" y="447"/>
                    <a:pt x="298" y="447"/>
                  </a:cubicBezTo>
                  <a:cubicBezTo>
                    <a:pt x="304" y="447"/>
                    <a:pt x="310" y="447"/>
                    <a:pt x="316" y="446"/>
                  </a:cubicBezTo>
                  <a:cubicBezTo>
                    <a:pt x="419" y="440"/>
                    <a:pt x="522" y="437"/>
                    <a:pt x="623" y="437"/>
                  </a:cubicBezTo>
                  <a:cubicBezTo>
                    <a:pt x="4095" y="437"/>
                    <a:pt x="6281" y="4305"/>
                    <a:pt x="4380" y="7298"/>
                  </a:cubicBezTo>
                  <a:cubicBezTo>
                    <a:pt x="4267" y="7471"/>
                    <a:pt x="4415" y="7638"/>
                    <a:pt x="4568" y="7638"/>
                  </a:cubicBezTo>
                  <a:cubicBezTo>
                    <a:pt x="4634" y="7638"/>
                    <a:pt x="4700" y="7608"/>
                    <a:pt x="4748" y="7534"/>
                  </a:cubicBezTo>
                  <a:cubicBezTo>
                    <a:pt x="5344" y="6599"/>
                    <a:pt x="5599" y="5493"/>
                    <a:pt x="5485" y="4397"/>
                  </a:cubicBezTo>
                  <a:cubicBezTo>
                    <a:pt x="5223" y="1883"/>
                    <a:pt x="3109"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40"/>
            <p:cNvSpPr/>
            <p:nvPr/>
          </p:nvSpPr>
          <p:spPr>
            <a:xfrm>
              <a:off x="7030475" y="2102700"/>
              <a:ext cx="52125" cy="26900"/>
            </a:xfrm>
            <a:custGeom>
              <a:avLst/>
              <a:gdLst/>
              <a:ahLst/>
              <a:cxnLst/>
              <a:rect l="l" t="t" r="r" b="b"/>
              <a:pathLst>
                <a:path w="2085" h="1076" extrusionOk="0">
                  <a:moveTo>
                    <a:pt x="1850" y="0"/>
                  </a:moveTo>
                  <a:cubicBezTo>
                    <a:pt x="1834" y="0"/>
                    <a:pt x="1817" y="2"/>
                    <a:pt x="1801" y="6"/>
                  </a:cubicBezTo>
                  <a:cubicBezTo>
                    <a:pt x="1234" y="129"/>
                    <a:pt x="696" y="356"/>
                    <a:pt x="204" y="668"/>
                  </a:cubicBezTo>
                  <a:cubicBezTo>
                    <a:pt x="0" y="793"/>
                    <a:pt x="128" y="1075"/>
                    <a:pt x="319" y="1075"/>
                  </a:cubicBezTo>
                  <a:cubicBezTo>
                    <a:pt x="357" y="1075"/>
                    <a:pt x="399" y="1064"/>
                    <a:pt x="440" y="1036"/>
                  </a:cubicBezTo>
                  <a:cubicBezTo>
                    <a:pt x="885" y="753"/>
                    <a:pt x="1376" y="545"/>
                    <a:pt x="1886" y="441"/>
                  </a:cubicBezTo>
                  <a:cubicBezTo>
                    <a:pt x="2009" y="413"/>
                    <a:pt x="2085" y="299"/>
                    <a:pt x="2056" y="176"/>
                  </a:cubicBezTo>
                  <a:cubicBezTo>
                    <a:pt x="2040" y="71"/>
                    <a:pt x="1947" y="0"/>
                    <a:pt x="1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40"/>
            <p:cNvSpPr/>
            <p:nvPr/>
          </p:nvSpPr>
          <p:spPr>
            <a:xfrm>
              <a:off x="6991850" y="2224525"/>
              <a:ext cx="84850" cy="129250"/>
            </a:xfrm>
            <a:custGeom>
              <a:avLst/>
              <a:gdLst/>
              <a:ahLst/>
              <a:cxnLst/>
              <a:rect l="l" t="t" r="r" b="b"/>
              <a:pathLst>
                <a:path w="3394" h="5170" extrusionOk="0">
                  <a:moveTo>
                    <a:pt x="2125" y="0"/>
                  </a:moveTo>
                  <a:cubicBezTo>
                    <a:pt x="2120" y="0"/>
                    <a:pt x="2114" y="0"/>
                    <a:pt x="2108" y="0"/>
                  </a:cubicBezTo>
                  <a:cubicBezTo>
                    <a:pt x="1409" y="0"/>
                    <a:pt x="832" y="567"/>
                    <a:pt x="832" y="1276"/>
                  </a:cubicBezTo>
                  <a:lnTo>
                    <a:pt x="832" y="2628"/>
                  </a:lnTo>
                  <a:lnTo>
                    <a:pt x="294" y="2628"/>
                  </a:lnTo>
                  <a:cubicBezTo>
                    <a:pt x="1" y="2628"/>
                    <a:pt x="1" y="3072"/>
                    <a:pt x="294" y="3072"/>
                  </a:cubicBezTo>
                  <a:lnTo>
                    <a:pt x="832" y="3072"/>
                  </a:lnTo>
                  <a:lnTo>
                    <a:pt x="832" y="4726"/>
                  </a:lnTo>
                  <a:lnTo>
                    <a:pt x="294" y="4726"/>
                  </a:lnTo>
                  <a:cubicBezTo>
                    <a:pt x="1" y="4726"/>
                    <a:pt x="1" y="5170"/>
                    <a:pt x="294" y="5170"/>
                  </a:cubicBezTo>
                  <a:lnTo>
                    <a:pt x="2893" y="5170"/>
                  </a:lnTo>
                  <a:cubicBezTo>
                    <a:pt x="3186" y="5170"/>
                    <a:pt x="3186" y="4726"/>
                    <a:pt x="2893" y="4726"/>
                  </a:cubicBezTo>
                  <a:lnTo>
                    <a:pt x="1277" y="4726"/>
                  </a:lnTo>
                  <a:lnTo>
                    <a:pt x="1277" y="3072"/>
                  </a:lnTo>
                  <a:lnTo>
                    <a:pt x="2316" y="3072"/>
                  </a:lnTo>
                  <a:cubicBezTo>
                    <a:pt x="2609" y="3072"/>
                    <a:pt x="2609" y="2628"/>
                    <a:pt x="2316" y="2628"/>
                  </a:cubicBezTo>
                  <a:lnTo>
                    <a:pt x="1277" y="2628"/>
                  </a:lnTo>
                  <a:lnTo>
                    <a:pt x="1277" y="1276"/>
                  </a:lnTo>
                  <a:cubicBezTo>
                    <a:pt x="1277" y="813"/>
                    <a:pt x="1655" y="445"/>
                    <a:pt x="2118" y="445"/>
                  </a:cubicBezTo>
                  <a:cubicBezTo>
                    <a:pt x="2571" y="445"/>
                    <a:pt x="2949" y="813"/>
                    <a:pt x="2949" y="1276"/>
                  </a:cubicBezTo>
                  <a:lnTo>
                    <a:pt x="2949" y="1909"/>
                  </a:lnTo>
                  <a:cubicBezTo>
                    <a:pt x="2949" y="2056"/>
                    <a:pt x="3060" y="2129"/>
                    <a:pt x="3171" y="2129"/>
                  </a:cubicBezTo>
                  <a:cubicBezTo>
                    <a:pt x="3283" y="2129"/>
                    <a:pt x="3394" y="2056"/>
                    <a:pt x="3394" y="1909"/>
                  </a:cubicBezTo>
                  <a:lnTo>
                    <a:pt x="3394" y="1276"/>
                  </a:lnTo>
                  <a:cubicBezTo>
                    <a:pt x="3394" y="573"/>
                    <a:pt x="2826" y="0"/>
                    <a:pt x="2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 name="Google Shape;2367;p40">
            <a:extLst>
              <a:ext uri="{FF2B5EF4-FFF2-40B4-BE49-F238E27FC236}">
                <a16:creationId xmlns:a16="http://schemas.microsoft.com/office/drawing/2014/main" id="{F377A9C9-99B5-45C1-8DC4-E99581C350FC}"/>
              </a:ext>
            </a:extLst>
          </p:cNvPr>
          <p:cNvGrpSpPr/>
          <p:nvPr/>
        </p:nvGrpSpPr>
        <p:grpSpPr>
          <a:xfrm>
            <a:off x="1411350" y="3201305"/>
            <a:ext cx="963002" cy="957436"/>
            <a:chOff x="6937601" y="1394136"/>
            <a:chExt cx="634273" cy="630607"/>
          </a:xfrm>
        </p:grpSpPr>
        <p:sp>
          <p:nvSpPr>
            <p:cNvPr id="110" name="Google Shape;2368;p40">
              <a:extLst>
                <a:ext uri="{FF2B5EF4-FFF2-40B4-BE49-F238E27FC236}">
                  <a16:creationId xmlns:a16="http://schemas.microsoft.com/office/drawing/2014/main" id="{F1938CCA-C770-4BE1-8F0E-1FFD5A2173AF}"/>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369;p40">
              <a:extLst>
                <a:ext uri="{FF2B5EF4-FFF2-40B4-BE49-F238E27FC236}">
                  <a16:creationId xmlns:a16="http://schemas.microsoft.com/office/drawing/2014/main" id="{545056FC-F374-4D82-97CC-EBF63B7950E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 name="Google Shape;2367;p40">
            <a:extLst>
              <a:ext uri="{FF2B5EF4-FFF2-40B4-BE49-F238E27FC236}">
                <a16:creationId xmlns:a16="http://schemas.microsoft.com/office/drawing/2014/main" id="{74AFCFF4-BBE7-4811-9F24-1442DBD5ABC2}"/>
              </a:ext>
            </a:extLst>
          </p:cNvPr>
          <p:cNvGrpSpPr/>
          <p:nvPr/>
        </p:nvGrpSpPr>
        <p:grpSpPr>
          <a:xfrm>
            <a:off x="4139624" y="2133082"/>
            <a:ext cx="963002" cy="957436"/>
            <a:chOff x="6937601" y="1394136"/>
            <a:chExt cx="634273" cy="630607"/>
          </a:xfrm>
        </p:grpSpPr>
        <p:sp>
          <p:nvSpPr>
            <p:cNvPr id="116" name="Google Shape;2368;p40">
              <a:extLst>
                <a:ext uri="{FF2B5EF4-FFF2-40B4-BE49-F238E27FC236}">
                  <a16:creationId xmlns:a16="http://schemas.microsoft.com/office/drawing/2014/main" id="{7EAD77D7-B5C2-4BF6-BA4C-585872D7B349}"/>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369;p40">
              <a:extLst>
                <a:ext uri="{FF2B5EF4-FFF2-40B4-BE49-F238E27FC236}">
                  <a16:creationId xmlns:a16="http://schemas.microsoft.com/office/drawing/2014/main" id="{5E522797-2CC5-4A34-8FCA-18A35ED83E58}"/>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 name="Google Shape;2367;p40">
            <a:extLst>
              <a:ext uri="{FF2B5EF4-FFF2-40B4-BE49-F238E27FC236}">
                <a16:creationId xmlns:a16="http://schemas.microsoft.com/office/drawing/2014/main" id="{3268552E-F3FE-483A-9AFA-C0A5BCF59E43}"/>
              </a:ext>
            </a:extLst>
          </p:cNvPr>
          <p:cNvGrpSpPr/>
          <p:nvPr/>
        </p:nvGrpSpPr>
        <p:grpSpPr>
          <a:xfrm>
            <a:off x="6737643" y="1209207"/>
            <a:ext cx="963002" cy="957436"/>
            <a:chOff x="6937601" y="1394136"/>
            <a:chExt cx="634273" cy="630607"/>
          </a:xfrm>
        </p:grpSpPr>
        <p:sp>
          <p:nvSpPr>
            <p:cNvPr id="119" name="Google Shape;2368;p40">
              <a:extLst>
                <a:ext uri="{FF2B5EF4-FFF2-40B4-BE49-F238E27FC236}">
                  <a16:creationId xmlns:a16="http://schemas.microsoft.com/office/drawing/2014/main" id="{474B9A18-8CCE-4213-9649-41BE5C1B7947}"/>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69;p40">
              <a:extLst>
                <a:ext uri="{FF2B5EF4-FFF2-40B4-BE49-F238E27FC236}">
                  <a16:creationId xmlns:a16="http://schemas.microsoft.com/office/drawing/2014/main" id="{DACC8AF6-6A73-40B4-8888-15E2D2A7ADA1}"/>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 name="Google Shape;2367;p40">
            <a:extLst>
              <a:ext uri="{FF2B5EF4-FFF2-40B4-BE49-F238E27FC236}">
                <a16:creationId xmlns:a16="http://schemas.microsoft.com/office/drawing/2014/main" id="{8C45BD96-08B7-4A82-B160-2EE697B7A681}"/>
              </a:ext>
            </a:extLst>
          </p:cNvPr>
          <p:cNvGrpSpPr/>
          <p:nvPr/>
        </p:nvGrpSpPr>
        <p:grpSpPr>
          <a:xfrm>
            <a:off x="6743293" y="3201305"/>
            <a:ext cx="963002" cy="957436"/>
            <a:chOff x="6937601" y="1394136"/>
            <a:chExt cx="634273" cy="630607"/>
          </a:xfrm>
        </p:grpSpPr>
        <p:sp>
          <p:nvSpPr>
            <p:cNvPr id="122" name="Google Shape;2368;p40">
              <a:extLst>
                <a:ext uri="{FF2B5EF4-FFF2-40B4-BE49-F238E27FC236}">
                  <a16:creationId xmlns:a16="http://schemas.microsoft.com/office/drawing/2014/main" id="{4219CDCC-0381-47E6-A208-34AD769E1335}"/>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369;p40">
              <a:extLst>
                <a:ext uri="{FF2B5EF4-FFF2-40B4-BE49-F238E27FC236}">
                  <a16:creationId xmlns:a16="http://schemas.microsoft.com/office/drawing/2014/main" id="{96706876-A6F8-41F2-9888-C064D1BABBB2}"/>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 name="Google Shape;2367;p40">
            <a:extLst>
              <a:ext uri="{FF2B5EF4-FFF2-40B4-BE49-F238E27FC236}">
                <a16:creationId xmlns:a16="http://schemas.microsoft.com/office/drawing/2014/main" id="{EB326788-7F64-4E68-87F4-AA64996D4248}"/>
              </a:ext>
            </a:extLst>
          </p:cNvPr>
          <p:cNvGrpSpPr/>
          <p:nvPr/>
        </p:nvGrpSpPr>
        <p:grpSpPr>
          <a:xfrm>
            <a:off x="1411350" y="1123885"/>
            <a:ext cx="963002" cy="957436"/>
            <a:chOff x="6937601" y="1394136"/>
            <a:chExt cx="634273" cy="630607"/>
          </a:xfrm>
        </p:grpSpPr>
        <p:sp>
          <p:nvSpPr>
            <p:cNvPr id="125" name="Google Shape;2368;p40">
              <a:extLst>
                <a:ext uri="{FF2B5EF4-FFF2-40B4-BE49-F238E27FC236}">
                  <a16:creationId xmlns:a16="http://schemas.microsoft.com/office/drawing/2014/main" id="{CD5279FB-31BC-4913-8B0A-E613FD0E4F08}"/>
                </a:ext>
              </a:extLst>
            </p:cNvPr>
            <p:cNvSpPr/>
            <p:nvPr/>
          </p:nvSpPr>
          <p:spPr>
            <a:xfrm>
              <a:off x="6982074" y="1434944"/>
              <a:ext cx="589800" cy="589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369;p40">
              <a:extLst>
                <a:ext uri="{FF2B5EF4-FFF2-40B4-BE49-F238E27FC236}">
                  <a16:creationId xmlns:a16="http://schemas.microsoft.com/office/drawing/2014/main" id="{EDBF66F7-AD19-4C02-BFE0-236A413A28F3}"/>
                </a:ext>
              </a:extLst>
            </p:cNvPr>
            <p:cNvSpPr/>
            <p:nvPr/>
          </p:nvSpPr>
          <p:spPr>
            <a:xfrm>
              <a:off x="6937601" y="1394136"/>
              <a:ext cx="589800" cy="58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6905;p73">
            <a:extLst>
              <a:ext uri="{FF2B5EF4-FFF2-40B4-BE49-F238E27FC236}">
                <a16:creationId xmlns:a16="http://schemas.microsoft.com/office/drawing/2014/main" id="{D80C0521-5DA3-4AA7-81CF-86C1704E0104}"/>
              </a:ext>
            </a:extLst>
          </p:cNvPr>
          <p:cNvSpPr/>
          <p:nvPr/>
        </p:nvSpPr>
        <p:spPr>
          <a:xfrm>
            <a:off x="1548373" y="1261165"/>
            <a:ext cx="675256" cy="669827"/>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000000"/>
          </a:solid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050" dirty="0"/>
          </a:p>
        </p:txBody>
      </p:sp>
      <p:grpSp>
        <p:nvGrpSpPr>
          <p:cNvPr id="129" name="Google Shape;7182;p74">
            <a:extLst>
              <a:ext uri="{FF2B5EF4-FFF2-40B4-BE49-F238E27FC236}">
                <a16:creationId xmlns:a16="http://schemas.microsoft.com/office/drawing/2014/main" id="{A5D1CF91-85E3-4606-90D6-52F0EBF7C0A0}"/>
              </a:ext>
            </a:extLst>
          </p:cNvPr>
          <p:cNvGrpSpPr/>
          <p:nvPr/>
        </p:nvGrpSpPr>
        <p:grpSpPr>
          <a:xfrm>
            <a:off x="4250762" y="2240652"/>
            <a:ext cx="742295" cy="742295"/>
            <a:chOff x="-30806075" y="2657050"/>
            <a:chExt cx="291425" cy="291425"/>
          </a:xfrm>
          <a:solidFill>
            <a:srgbClr val="000000"/>
          </a:solidFill>
        </p:grpSpPr>
        <p:sp>
          <p:nvSpPr>
            <p:cNvPr id="130" name="Google Shape;7183;p74">
              <a:extLst>
                <a:ext uri="{FF2B5EF4-FFF2-40B4-BE49-F238E27FC236}">
                  <a16:creationId xmlns:a16="http://schemas.microsoft.com/office/drawing/2014/main" id="{0E0DCDE4-66AF-4DE6-96B1-EC229D9B810C}"/>
                </a:ext>
              </a:extLst>
            </p:cNvPr>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050" dirty="0"/>
            </a:p>
          </p:txBody>
        </p:sp>
        <p:sp>
          <p:nvSpPr>
            <p:cNvPr id="131" name="Google Shape;7184;p74">
              <a:extLst>
                <a:ext uri="{FF2B5EF4-FFF2-40B4-BE49-F238E27FC236}">
                  <a16:creationId xmlns:a16="http://schemas.microsoft.com/office/drawing/2014/main" id="{A8E456EA-D2EF-4819-A397-2CD932416B74}"/>
                </a:ext>
              </a:extLst>
            </p:cNvPr>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050" dirty="0"/>
            </a:p>
          </p:txBody>
        </p:sp>
        <p:sp>
          <p:nvSpPr>
            <p:cNvPr id="132" name="Google Shape;7185;p74">
              <a:extLst>
                <a:ext uri="{FF2B5EF4-FFF2-40B4-BE49-F238E27FC236}">
                  <a16:creationId xmlns:a16="http://schemas.microsoft.com/office/drawing/2014/main" id="{57DFD314-1A78-4BCA-8D3B-63BDB96FD721}"/>
                </a:ext>
              </a:extLst>
            </p:cNvPr>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grp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050" dirty="0"/>
            </a:p>
          </p:txBody>
        </p:sp>
      </p:grpSp>
      <p:grpSp>
        <p:nvGrpSpPr>
          <p:cNvPr id="133" name="Google Shape;7166;p74">
            <a:extLst>
              <a:ext uri="{FF2B5EF4-FFF2-40B4-BE49-F238E27FC236}">
                <a16:creationId xmlns:a16="http://schemas.microsoft.com/office/drawing/2014/main" id="{613DEC56-DC8D-4B6F-816E-8111B27EA1E6}"/>
              </a:ext>
            </a:extLst>
          </p:cNvPr>
          <p:cNvGrpSpPr/>
          <p:nvPr/>
        </p:nvGrpSpPr>
        <p:grpSpPr>
          <a:xfrm>
            <a:off x="6894833" y="1370659"/>
            <a:ext cx="660633" cy="651854"/>
            <a:chOff x="-34421275" y="2631050"/>
            <a:chExt cx="295375" cy="291450"/>
          </a:xfrm>
          <a:solidFill>
            <a:srgbClr val="000000"/>
          </a:solidFill>
        </p:grpSpPr>
        <p:sp>
          <p:nvSpPr>
            <p:cNvPr id="134" name="Google Shape;7167;p74">
              <a:extLst>
                <a:ext uri="{FF2B5EF4-FFF2-40B4-BE49-F238E27FC236}">
                  <a16:creationId xmlns:a16="http://schemas.microsoft.com/office/drawing/2014/main" id="{4C29EEFC-6806-4F03-9871-31F196BF8E9A}"/>
                </a:ext>
              </a:extLst>
            </p:cNvPr>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grpFill/>
            <a:ln>
              <a:noFill/>
            </a:ln>
          </p:spPr>
          <p:txBody>
            <a:bodyPr spcFirstLastPara="1" wrap="square" lIns="68569" tIns="68569" rIns="68569" bIns="68569" anchor="ctr" anchorCtr="0">
              <a:noAutofit/>
            </a:bodyPr>
            <a:lstStyle/>
            <a:p>
              <a:endParaRPr sz="1050" dirty="0"/>
            </a:p>
          </p:txBody>
        </p:sp>
        <p:sp>
          <p:nvSpPr>
            <p:cNvPr id="135" name="Google Shape;7168;p74">
              <a:extLst>
                <a:ext uri="{FF2B5EF4-FFF2-40B4-BE49-F238E27FC236}">
                  <a16:creationId xmlns:a16="http://schemas.microsoft.com/office/drawing/2014/main" id="{90AA2B94-B511-4D32-A3EA-4DDBBAC4F0EA}"/>
                </a:ext>
              </a:extLst>
            </p:cNvPr>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grpFill/>
            <a:ln>
              <a:noFill/>
            </a:ln>
          </p:spPr>
          <p:txBody>
            <a:bodyPr spcFirstLastPara="1" wrap="square" lIns="68569" tIns="68569" rIns="68569" bIns="68569" anchor="ctr" anchorCtr="0">
              <a:noAutofit/>
            </a:bodyPr>
            <a:lstStyle/>
            <a:p>
              <a:endParaRPr sz="1050" dirty="0"/>
            </a:p>
          </p:txBody>
        </p:sp>
        <p:sp>
          <p:nvSpPr>
            <p:cNvPr id="136" name="Google Shape;7169;p74">
              <a:extLst>
                <a:ext uri="{FF2B5EF4-FFF2-40B4-BE49-F238E27FC236}">
                  <a16:creationId xmlns:a16="http://schemas.microsoft.com/office/drawing/2014/main" id="{590CDF36-09C1-4867-B6E0-0F3BD46AE347}"/>
                </a:ext>
              </a:extLst>
            </p:cNvPr>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grpFill/>
            <a:ln>
              <a:noFill/>
            </a:ln>
          </p:spPr>
          <p:txBody>
            <a:bodyPr spcFirstLastPara="1" wrap="square" lIns="68569" tIns="68569" rIns="68569" bIns="68569" anchor="ctr" anchorCtr="0">
              <a:noAutofit/>
            </a:bodyPr>
            <a:lstStyle/>
            <a:p>
              <a:endParaRPr sz="1050" dirty="0"/>
            </a:p>
          </p:txBody>
        </p:sp>
        <p:sp>
          <p:nvSpPr>
            <p:cNvPr id="137" name="Google Shape;7170;p74">
              <a:extLst>
                <a:ext uri="{FF2B5EF4-FFF2-40B4-BE49-F238E27FC236}">
                  <a16:creationId xmlns:a16="http://schemas.microsoft.com/office/drawing/2014/main" id="{19012993-9220-40B4-9AE8-087C8F5E9552}"/>
                </a:ext>
              </a:extLst>
            </p:cNvPr>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grpFill/>
            <a:ln>
              <a:noFill/>
            </a:ln>
          </p:spPr>
          <p:txBody>
            <a:bodyPr spcFirstLastPara="1" wrap="square" lIns="68569" tIns="68569" rIns="68569" bIns="68569" anchor="ctr" anchorCtr="0">
              <a:noAutofit/>
            </a:bodyPr>
            <a:lstStyle/>
            <a:p>
              <a:endParaRPr sz="1050" dirty="0"/>
            </a:p>
          </p:txBody>
        </p:sp>
      </p:grpSp>
      <p:grpSp>
        <p:nvGrpSpPr>
          <p:cNvPr id="138" name="Google Shape;6333;p71">
            <a:extLst>
              <a:ext uri="{FF2B5EF4-FFF2-40B4-BE49-F238E27FC236}">
                <a16:creationId xmlns:a16="http://schemas.microsoft.com/office/drawing/2014/main" id="{A415236B-0A41-4919-AB5C-8435A3663DA3}"/>
              </a:ext>
            </a:extLst>
          </p:cNvPr>
          <p:cNvGrpSpPr/>
          <p:nvPr/>
        </p:nvGrpSpPr>
        <p:grpSpPr>
          <a:xfrm>
            <a:off x="1513657" y="3339537"/>
            <a:ext cx="753315" cy="691081"/>
            <a:chOff x="6239575" y="4416275"/>
            <a:chExt cx="489625" cy="449175"/>
          </a:xfrm>
          <a:solidFill>
            <a:srgbClr val="000000"/>
          </a:solidFill>
        </p:grpSpPr>
        <p:sp>
          <p:nvSpPr>
            <p:cNvPr id="139" name="Google Shape;6334;p71">
              <a:extLst>
                <a:ext uri="{FF2B5EF4-FFF2-40B4-BE49-F238E27FC236}">
                  <a16:creationId xmlns:a16="http://schemas.microsoft.com/office/drawing/2014/main" id="{845FC682-D570-4E65-B591-18CC215D9E84}"/>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68569" tIns="68569" rIns="68569" bIns="68569" anchor="ctr" anchorCtr="0">
              <a:noAutofit/>
            </a:bodyPr>
            <a:lstStyle/>
            <a:p>
              <a:endParaRPr sz="1050" dirty="0">
                <a:solidFill>
                  <a:srgbClr val="435D74"/>
                </a:solidFill>
              </a:endParaRPr>
            </a:p>
          </p:txBody>
        </p:sp>
        <p:sp>
          <p:nvSpPr>
            <p:cNvPr id="140" name="Google Shape;6335;p71">
              <a:extLst>
                <a:ext uri="{FF2B5EF4-FFF2-40B4-BE49-F238E27FC236}">
                  <a16:creationId xmlns:a16="http://schemas.microsoft.com/office/drawing/2014/main" id="{F9D84099-32FE-46F6-8543-1CB962E5BFC9}"/>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68569" tIns="68569" rIns="68569" bIns="68569" anchor="ctr" anchorCtr="0">
              <a:noAutofit/>
            </a:bodyPr>
            <a:lstStyle/>
            <a:p>
              <a:endParaRPr sz="1050" dirty="0">
                <a:solidFill>
                  <a:srgbClr val="435D74"/>
                </a:solidFill>
              </a:endParaRPr>
            </a:p>
          </p:txBody>
        </p:sp>
        <p:sp>
          <p:nvSpPr>
            <p:cNvPr id="141" name="Google Shape;6336;p71">
              <a:extLst>
                <a:ext uri="{FF2B5EF4-FFF2-40B4-BE49-F238E27FC236}">
                  <a16:creationId xmlns:a16="http://schemas.microsoft.com/office/drawing/2014/main" id="{F80B693B-0538-4086-B3C1-1B1684718D44}"/>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68569" tIns="68569" rIns="68569" bIns="68569" anchor="ctr" anchorCtr="0">
              <a:noAutofit/>
            </a:bodyPr>
            <a:lstStyle/>
            <a:p>
              <a:endParaRPr sz="1050" dirty="0">
                <a:solidFill>
                  <a:srgbClr val="435D74"/>
                </a:solidFill>
              </a:endParaRPr>
            </a:p>
          </p:txBody>
        </p:sp>
      </p:grpSp>
      <p:grpSp>
        <p:nvGrpSpPr>
          <p:cNvPr id="142" name="Google Shape;7731;p75">
            <a:extLst>
              <a:ext uri="{FF2B5EF4-FFF2-40B4-BE49-F238E27FC236}">
                <a16:creationId xmlns:a16="http://schemas.microsoft.com/office/drawing/2014/main" id="{7F1C636D-B2EC-4825-BFC8-F1C224CB99CF}"/>
              </a:ext>
            </a:extLst>
          </p:cNvPr>
          <p:cNvGrpSpPr/>
          <p:nvPr/>
        </p:nvGrpSpPr>
        <p:grpSpPr>
          <a:xfrm>
            <a:off x="6824638" y="3290878"/>
            <a:ext cx="732790" cy="729534"/>
            <a:chOff x="-12661600" y="1640225"/>
            <a:chExt cx="354450" cy="352875"/>
          </a:xfrm>
          <a:solidFill>
            <a:srgbClr val="000000"/>
          </a:solidFill>
        </p:grpSpPr>
        <p:sp>
          <p:nvSpPr>
            <p:cNvPr id="143" name="Google Shape;7732;p75">
              <a:extLst>
                <a:ext uri="{FF2B5EF4-FFF2-40B4-BE49-F238E27FC236}">
                  <a16:creationId xmlns:a16="http://schemas.microsoft.com/office/drawing/2014/main" id="{BB939854-1339-4460-8B79-4F490CEC26E8}"/>
                </a:ext>
              </a:extLst>
            </p:cNvPr>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grpFill/>
            <a:ln>
              <a:noFill/>
            </a:ln>
          </p:spPr>
          <p:txBody>
            <a:bodyPr spcFirstLastPara="1" wrap="square" lIns="68569" tIns="68569" rIns="68569" bIns="68569" anchor="ctr" anchorCtr="0">
              <a:noAutofit/>
            </a:bodyPr>
            <a:lstStyle/>
            <a:p>
              <a:endParaRPr sz="1050" dirty="0"/>
            </a:p>
          </p:txBody>
        </p:sp>
        <p:sp>
          <p:nvSpPr>
            <p:cNvPr id="144" name="Google Shape;7733;p75">
              <a:extLst>
                <a:ext uri="{FF2B5EF4-FFF2-40B4-BE49-F238E27FC236}">
                  <a16:creationId xmlns:a16="http://schemas.microsoft.com/office/drawing/2014/main" id="{00472016-B385-41B0-B98C-802FF565FB94}"/>
                </a:ext>
              </a:extLst>
            </p:cNvPr>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grpFill/>
            <a:ln>
              <a:noFill/>
            </a:ln>
          </p:spPr>
          <p:txBody>
            <a:bodyPr spcFirstLastPara="1" wrap="square" lIns="68569" tIns="68569" rIns="68569" bIns="68569" anchor="ctr" anchorCtr="0">
              <a:noAutofit/>
            </a:bodyPr>
            <a:lstStyle/>
            <a:p>
              <a:endParaRPr sz="1050" dirty="0"/>
            </a:p>
          </p:txBody>
        </p:sp>
        <p:sp>
          <p:nvSpPr>
            <p:cNvPr id="145" name="Google Shape;7734;p75">
              <a:extLst>
                <a:ext uri="{FF2B5EF4-FFF2-40B4-BE49-F238E27FC236}">
                  <a16:creationId xmlns:a16="http://schemas.microsoft.com/office/drawing/2014/main" id="{866F2644-CD6E-4C0D-B19E-E00DE39B6E31}"/>
                </a:ext>
              </a:extLst>
            </p:cNvPr>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grpFill/>
            <a:ln>
              <a:noFill/>
            </a:ln>
          </p:spPr>
          <p:txBody>
            <a:bodyPr spcFirstLastPara="1" wrap="square" lIns="68569" tIns="68569" rIns="68569" bIns="68569" anchor="ctr" anchorCtr="0">
              <a:noAutofit/>
            </a:bodyPr>
            <a:lstStyle/>
            <a:p>
              <a:endParaRPr sz="1050" dirty="0"/>
            </a:p>
          </p:txBody>
        </p:sp>
      </p:grpSp>
    </p:spTree>
    <p:extLst>
      <p:ext uri="{BB962C8B-B14F-4D97-AF65-F5344CB8AC3E}">
        <p14:creationId xmlns:p14="http://schemas.microsoft.com/office/powerpoint/2010/main" val="419199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3"/>
                                        </p:tgtEl>
                                        <p:attrNameLst>
                                          <p:attrName>style.visibility</p:attrName>
                                        </p:attrNameLst>
                                      </p:cBhvr>
                                      <p:to>
                                        <p:strVal val="visible"/>
                                      </p:to>
                                    </p:set>
                                    <p:animEffect transition="in" filter="fade">
                                      <p:cBhvr>
                                        <p:cTn id="7" dur="500"/>
                                        <p:tgtEl>
                                          <p:spTgt spid="23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44">
                                            <p:txEl>
                                              <p:pRg st="0" end="0"/>
                                            </p:txEl>
                                          </p:spTgt>
                                        </p:tgtEl>
                                        <p:attrNameLst>
                                          <p:attrName>style.visibility</p:attrName>
                                        </p:attrNameLst>
                                      </p:cBhvr>
                                      <p:to>
                                        <p:strVal val="visible"/>
                                      </p:to>
                                    </p:set>
                                    <p:animEffect transition="in" filter="fade">
                                      <p:cBhvr>
                                        <p:cTn id="10" dur="500"/>
                                        <p:tgtEl>
                                          <p:spTgt spid="234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49"/>
                                        </p:tgtEl>
                                        <p:attrNameLst>
                                          <p:attrName>style.visibility</p:attrName>
                                        </p:attrNameLst>
                                      </p:cBhvr>
                                      <p:to>
                                        <p:strVal val="visible"/>
                                      </p:to>
                                    </p:set>
                                    <p:animEffect transition="in" filter="fade">
                                      <p:cBhvr>
                                        <p:cTn id="21" dur="500"/>
                                        <p:tgtEl>
                                          <p:spTgt spid="23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50">
                                            <p:txEl>
                                              <p:pRg st="0" end="0"/>
                                            </p:txEl>
                                          </p:spTgt>
                                        </p:tgtEl>
                                        <p:attrNameLst>
                                          <p:attrName>style.visibility</p:attrName>
                                        </p:attrNameLst>
                                      </p:cBhvr>
                                      <p:to>
                                        <p:strVal val="visible"/>
                                      </p:to>
                                    </p:set>
                                    <p:animEffect transition="in" filter="fade">
                                      <p:cBhvr>
                                        <p:cTn id="24" dur="500"/>
                                        <p:tgtEl>
                                          <p:spTgt spid="2350">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par>
                                <p:cTn id="28" presetID="10" presetClass="entr" presetSubtype="0" fill="hold"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fade">
                                      <p:cBhvr>
                                        <p:cTn id="30" dur="500"/>
                                        <p:tgtEl>
                                          <p:spTgt spid="1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45"/>
                                        </p:tgtEl>
                                        <p:attrNameLst>
                                          <p:attrName>style.visibility</p:attrName>
                                        </p:attrNameLst>
                                      </p:cBhvr>
                                      <p:to>
                                        <p:strVal val="visible"/>
                                      </p:to>
                                    </p:set>
                                    <p:animEffect transition="in" filter="fade">
                                      <p:cBhvr>
                                        <p:cTn id="35" dur="500"/>
                                        <p:tgtEl>
                                          <p:spTgt spid="2345"/>
                                        </p:tgtEl>
                                      </p:cBhvr>
                                    </p:animEffect>
                                  </p:childTnLst>
                                </p:cTn>
                              </p:par>
                              <p:par>
                                <p:cTn id="36" presetID="10" presetClass="entr" presetSubtype="0" fill="hold" nodeType="withEffect">
                                  <p:stCondLst>
                                    <p:cond delay="0"/>
                                  </p:stCondLst>
                                  <p:childTnLst>
                                    <p:set>
                                      <p:cBhvr>
                                        <p:cTn id="37" dur="1" fill="hold">
                                          <p:stCondLst>
                                            <p:cond delay="0"/>
                                          </p:stCondLst>
                                        </p:cTn>
                                        <p:tgtEl>
                                          <p:spTgt spid="2373"/>
                                        </p:tgtEl>
                                        <p:attrNameLst>
                                          <p:attrName>style.visibility</p:attrName>
                                        </p:attrNameLst>
                                      </p:cBhvr>
                                      <p:to>
                                        <p:strVal val="visible"/>
                                      </p:to>
                                    </p:set>
                                    <p:animEffect transition="in" filter="fade">
                                      <p:cBhvr>
                                        <p:cTn id="38" dur="500"/>
                                        <p:tgtEl>
                                          <p:spTgt spid="237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46">
                                            <p:txEl>
                                              <p:pRg st="0" end="0"/>
                                            </p:txEl>
                                          </p:spTgt>
                                        </p:tgtEl>
                                        <p:attrNameLst>
                                          <p:attrName>style.visibility</p:attrName>
                                        </p:attrNameLst>
                                      </p:cBhvr>
                                      <p:to>
                                        <p:strVal val="visible"/>
                                      </p:to>
                                    </p:set>
                                    <p:animEffect transition="in" filter="fade">
                                      <p:cBhvr>
                                        <p:cTn id="41" dur="500"/>
                                        <p:tgtEl>
                                          <p:spTgt spid="234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fade">
                                      <p:cBhvr>
                                        <p:cTn id="44" dur="500"/>
                                        <p:tgtEl>
                                          <p:spTgt spid="118"/>
                                        </p:tgtEl>
                                      </p:cBhvr>
                                    </p:animEffect>
                                  </p:childTnLst>
                                </p:cTn>
                              </p:par>
                              <p:par>
                                <p:cTn id="45" presetID="10"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animEffect transition="in" filter="fade">
                                      <p:cBhvr>
                                        <p:cTn id="47" dur="500"/>
                                        <p:tgtEl>
                                          <p:spTgt spid="1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51"/>
                                        </p:tgtEl>
                                        <p:attrNameLst>
                                          <p:attrName>style.visibility</p:attrName>
                                        </p:attrNameLst>
                                      </p:cBhvr>
                                      <p:to>
                                        <p:strVal val="visible"/>
                                      </p:to>
                                    </p:set>
                                    <p:animEffect transition="in" filter="fade">
                                      <p:cBhvr>
                                        <p:cTn id="52" dur="500"/>
                                        <p:tgtEl>
                                          <p:spTgt spid="23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52">
                                            <p:txEl>
                                              <p:pRg st="0" end="0"/>
                                            </p:txEl>
                                          </p:spTgt>
                                        </p:tgtEl>
                                        <p:attrNameLst>
                                          <p:attrName>style.visibility</p:attrName>
                                        </p:attrNameLst>
                                      </p:cBhvr>
                                      <p:to>
                                        <p:strVal val="visible"/>
                                      </p:to>
                                    </p:set>
                                    <p:animEffect transition="in" filter="fade">
                                      <p:cBhvr>
                                        <p:cTn id="55" dur="500"/>
                                        <p:tgtEl>
                                          <p:spTgt spid="2352">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childTnLst>
                                </p:cTn>
                              </p:par>
                              <p:par>
                                <p:cTn id="59" presetID="10"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353"/>
                                        </p:tgtEl>
                                        <p:attrNameLst>
                                          <p:attrName>style.visibility</p:attrName>
                                        </p:attrNameLst>
                                      </p:cBhvr>
                                      <p:to>
                                        <p:strVal val="visible"/>
                                      </p:to>
                                    </p:set>
                                    <p:animEffect transition="in" filter="fade">
                                      <p:cBhvr>
                                        <p:cTn id="66" dur="500"/>
                                        <p:tgtEl>
                                          <p:spTgt spid="2353"/>
                                        </p:tgtEl>
                                      </p:cBhvr>
                                    </p:animEffect>
                                  </p:childTnLst>
                                </p:cTn>
                              </p:par>
                              <p:par>
                                <p:cTn id="67" presetID="10" presetClass="entr" presetSubtype="0" fill="hold" nodeType="withEffect">
                                  <p:stCondLst>
                                    <p:cond delay="0"/>
                                  </p:stCondLst>
                                  <p:childTnLst>
                                    <p:set>
                                      <p:cBhvr>
                                        <p:cTn id="68" dur="1" fill="hold">
                                          <p:stCondLst>
                                            <p:cond delay="0"/>
                                          </p:stCondLst>
                                        </p:cTn>
                                        <p:tgtEl>
                                          <p:spTgt spid="121"/>
                                        </p:tgtEl>
                                        <p:attrNameLst>
                                          <p:attrName>style.visibility</p:attrName>
                                        </p:attrNameLst>
                                      </p:cBhvr>
                                      <p:to>
                                        <p:strVal val="visible"/>
                                      </p:to>
                                    </p:set>
                                    <p:animEffect transition="in" filter="fade">
                                      <p:cBhvr>
                                        <p:cTn id="69" dur="500"/>
                                        <p:tgtEl>
                                          <p:spTgt spid="121"/>
                                        </p:tgtEl>
                                      </p:cBhvr>
                                    </p:animEffect>
                                  </p:childTnLst>
                                </p:cTn>
                              </p:par>
                              <p:par>
                                <p:cTn id="70" presetID="10" presetClass="entr" presetSubtype="0" fill="hold" nodeType="withEffect">
                                  <p:stCondLst>
                                    <p:cond delay="0"/>
                                  </p:stCondLst>
                                  <p:childTnLst>
                                    <p:set>
                                      <p:cBhvr>
                                        <p:cTn id="71" dur="1" fill="hold">
                                          <p:stCondLst>
                                            <p:cond delay="0"/>
                                          </p:stCondLst>
                                        </p:cTn>
                                        <p:tgtEl>
                                          <p:spTgt spid="142"/>
                                        </p:tgtEl>
                                        <p:attrNameLst>
                                          <p:attrName>style.visibility</p:attrName>
                                        </p:attrNameLst>
                                      </p:cBhvr>
                                      <p:to>
                                        <p:strVal val="visible"/>
                                      </p:to>
                                    </p:set>
                                    <p:animEffect transition="in" filter="fade">
                                      <p:cBhvr>
                                        <p:cTn id="72" dur="500"/>
                                        <p:tgtEl>
                                          <p:spTgt spid="1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54">
                                            <p:txEl>
                                              <p:pRg st="0" end="0"/>
                                            </p:txEl>
                                          </p:spTgt>
                                        </p:tgtEl>
                                        <p:attrNameLst>
                                          <p:attrName>style.visibility</p:attrName>
                                        </p:attrNameLst>
                                      </p:cBhvr>
                                      <p:to>
                                        <p:strVal val="visible"/>
                                      </p:to>
                                    </p:set>
                                    <p:animEffect transition="in" filter="fade">
                                      <p:cBhvr>
                                        <p:cTn id="75" dur="500"/>
                                        <p:tgtEl>
                                          <p:spTgt spid="23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3" grpId="0"/>
      <p:bldP spid="2344" grpId="0" build="p"/>
      <p:bldP spid="2345" grpId="0"/>
      <p:bldP spid="2346" grpId="0" build="p"/>
      <p:bldP spid="2349" grpId="0"/>
      <p:bldP spid="2350" grpId="0" build="p"/>
      <p:bldP spid="2351" grpId="0"/>
      <p:bldP spid="2352" grpId="0" build="p"/>
      <p:bldP spid="2353" grpId="0"/>
      <p:bldP spid="2354" grpId="0" build="p"/>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9"/>
        <p:cNvGrpSpPr/>
        <p:nvPr/>
      </p:nvGrpSpPr>
      <p:grpSpPr>
        <a:xfrm>
          <a:off x="0" y="0"/>
          <a:ext cx="0" cy="0"/>
          <a:chOff x="0" y="0"/>
          <a:chExt cx="0" cy="0"/>
        </a:xfrm>
      </p:grpSpPr>
      <p:grpSp>
        <p:nvGrpSpPr>
          <p:cNvPr id="64" name="Google Shape;820;p33">
            <a:extLst>
              <a:ext uri="{FF2B5EF4-FFF2-40B4-BE49-F238E27FC236}">
                <a16:creationId xmlns:a16="http://schemas.microsoft.com/office/drawing/2014/main" id="{6017A7DA-C42C-49F1-8C58-A9B7E3949F48}"/>
              </a:ext>
            </a:extLst>
          </p:cNvPr>
          <p:cNvGrpSpPr/>
          <p:nvPr/>
        </p:nvGrpSpPr>
        <p:grpSpPr>
          <a:xfrm>
            <a:off x="609530" y="1355635"/>
            <a:ext cx="1989549" cy="948729"/>
            <a:chOff x="1575694" y="930575"/>
            <a:chExt cx="1989549" cy="713693"/>
          </a:xfrm>
        </p:grpSpPr>
        <p:sp>
          <p:nvSpPr>
            <p:cNvPr id="65" name="Google Shape;821;p33">
              <a:extLst>
                <a:ext uri="{FF2B5EF4-FFF2-40B4-BE49-F238E27FC236}">
                  <a16:creationId xmlns:a16="http://schemas.microsoft.com/office/drawing/2014/main" id="{295CBBD1-4F61-4019-9A81-1FFED4A6D6CF}"/>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822;p33">
              <a:extLst>
                <a:ext uri="{FF2B5EF4-FFF2-40B4-BE49-F238E27FC236}">
                  <a16:creationId xmlns:a16="http://schemas.microsoft.com/office/drawing/2014/main" id="{9F4BD7BC-59B9-41BF-983C-3CC46BC949F4}"/>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0" name="Google Shape;810;p33"/>
          <p:cNvSpPr txBox="1">
            <a:spLocks noGrp="1"/>
          </p:cNvSpPr>
          <p:nvPr>
            <p:ph type="ctrTitle" idx="8"/>
          </p:nvPr>
        </p:nvSpPr>
        <p:spPr>
          <a:xfrm>
            <a:off x="5180650" y="457300"/>
            <a:ext cx="3963350" cy="481200"/>
          </a:xfrm>
          <a:prstGeom prst="rect">
            <a:avLst/>
          </a:prstGeom>
        </p:spPr>
        <p:txBody>
          <a:bodyPr spcFirstLastPara="1" wrap="square" lIns="91425" tIns="91425" rIns="91425" bIns="91425" anchor="ctr" anchorCtr="0">
            <a:noAutofit/>
          </a:bodyPr>
          <a:lstStyle/>
          <a:p>
            <a:r>
              <a:rPr lang="en-IN" sz="3200" dirty="0"/>
              <a:t>Security Threats</a:t>
            </a:r>
          </a:p>
        </p:txBody>
      </p:sp>
      <p:grpSp>
        <p:nvGrpSpPr>
          <p:cNvPr id="39" name="Google Shape;8145;p77">
            <a:extLst>
              <a:ext uri="{FF2B5EF4-FFF2-40B4-BE49-F238E27FC236}">
                <a16:creationId xmlns:a16="http://schemas.microsoft.com/office/drawing/2014/main" id="{470D3BDC-F24A-4356-820F-767D7FEA20AB}"/>
              </a:ext>
            </a:extLst>
          </p:cNvPr>
          <p:cNvGrpSpPr/>
          <p:nvPr/>
        </p:nvGrpSpPr>
        <p:grpSpPr>
          <a:xfrm>
            <a:off x="3416216" y="1424951"/>
            <a:ext cx="2311568" cy="2293599"/>
            <a:chOff x="6790450" y="3119050"/>
            <a:chExt cx="262750" cy="260675"/>
          </a:xfrm>
          <a:solidFill>
            <a:srgbClr val="000000"/>
          </a:solidFill>
        </p:grpSpPr>
        <p:sp>
          <p:nvSpPr>
            <p:cNvPr id="40" name="Google Shape;8146;p77">
              <a:extLst>
                <a:ext uri="{FF2B5EF4-FFF2-40B4-BE49-F238E27FC236}">
                  <a16:creationId xmlns:a16="http://schemas.microsoft.com/office/drawing/2014/main" id="{F8A0078B-3ECE-428D-B366-BBA86654FB82}"/>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68569" tIns="68569" rIns="68569" bIns="68569" anchor="ctr" anchorCtr="0">
              <a:noAutofit/>
            </a:bodyPr>
            <a:lstStyle/>
            <a:p>
              <a:endParaRPr sz="1050" dirty="0">
                <a:solidFill>
                  <a:sysClr val="windowText" lastClr="000000"/>
                </a:solidFill>
              </a:endParaRPr>
            </a:p>
          </p:txBody>
        </p:sp>
        <p:sp>
          <p:nvSpPr>
            <p:cNvPr id="41" name="Google Shape;8147;p77">
              <a:extLst>
                <a:ext uri="{FF2B5EF4-FFF2-40B4-BE49-F238E27FC236}">
                  <a16:creationId xmlns:a16="http://schemas.microsoft.com/office/drawing/2014/main" id="{B933281A-F853-4C31-AC91-71388EDC76CC}"/>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68569" tIns="68569" rIns="68569" bIns="68569" anchor="ctr" anchorCtr="0">
              <a:noAutofit/>
            </a:bodyPr>
            <a:lstStyle/>
            <a:p>
              <a:endParaRPr sz="1050" dirty="0">
                <a:solidFill>
                  <a:sysClr val="windowText" lastClr="000000"/>
                </a:solidFill>
              </a:endParaRPr>
            </a:p>
          </p:txBody>
        </p:sp>
      </p:grpSp>
      <p:grpSp>
        <p:nvGrpSpPr>
          <p:cNvPr id="42" name="Google Shape;817;p33">
            <a:extLst>
              <a:ext uri="{FF2B5EF4-FFF2-40B4-BE49-F238E27FC236}">
                <a16:creationId xmlns:a16="http://schemas.microsoft.com/office/drawing/2014/main" id="{CADC8CAD-8D7B-44A1-8546-50323EF7B568}"/>
              </a:ext>
            </a:extLst>
          </p:cNvPr>
          <p:cNvGrpSpPr/>
          <p:nvPr/>
        </p:nvGrpSpPr>
        <p:grpSpPr>
          <a:xfrm>
            <a:off x="6585370" y="1355635"/>
            <a:ext cx="1989550" cy="948729"/>
            <a:chOff x="1575694" y="930575"/>
            <a:chExt cx="1989550" cy="713693"/>
          </a:xfrm>
        </p:grpSpPr>
        <p:sp>
          <p:nvSpPr>
            <p:cNvPr id="43" name="Google Shape;818;p33">
              <a:extLst>
                <a:ext uri="{FF2B5EF4-FFF2-40B4-BE49-F238E27FC236}">
                  <a16:creationId xmlns:a16="http://schemas.microsoft.com/office/drawing/2014/main" id="{7D075C12-B158-4079-8B9F-1C2CCCEFCF34}"/>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819;p33">
              <a:extLst>
                <a:ext uri="{FF2B5EF4-FFF2-40B4-BE49-F238E27FC236}">
                  <a16:creationId xmlns:a16="http://schemas.microsoft.com/office/drawing/2014/main" id="{01B8BA95-1F20-481E-8E1E-9DC71314E798}"/>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Google Shape;825;p33">
            <a:extLst>
              <a:ext uri="{FF2B5EF4-FFF2-40B4-BE49-F238E27FC236}">
                <a16:creationId xmlns:a16="http://schemas.microsoft.com/office/drawing/2014/main" id="{B6F993C1-BE12-4A7E-B4E5-77C6716D280C}"/>
              </a:ext>
            </a:extLst>
          </p:cNvPr>
          <p:cNvSpPr txBox="1">
            <a:spLocks noGrp="1"/>
          </p:cNvSpPr>
          <p:nvPr>
            <p:ph type="ctrTitle"/>
          </p:nvPr>
        </p:nvSpPr>
        <p:spPr>
          <a:xfrm>
            <a:off x="649967" y="1363479"/>
            <a:ext cx="1949100" cy="8794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a:p>
            <a:r>
              <a:rPr lang="en-IN" sz="2000" dirty="0"/>
              <a:t>Masquerade</a:t>
            </a:r>
          </a:p>
        </p:txBody>
      </p:sp>
      <p:sp>
        <p:nvSpPr>
          <p:cNvPr id="49" name="Google Shape;829;p33">
            <a:extLst>
              <a:ext uri="{FF2B5EF4-FFF2-40B4-BE49-F238E27FC236}">
                <a16:creationId xmlns:a16="http://schemas.microsoft.com/office/drawing/2014/main" id="{E6C2F2E0-39F8-4D38-ACD6-D7D30F0BB5FD}"/>
              </a:ext>
            </a:extLst>
          </p:cNvPr>
          <p:cNvSpPr txBox="1">
            <a:spLocks/>
          </p:cNvSpPr>
          <p:nvPr/>
        </p:nvSpPr>
        <p:spPr>
          <a:xfrm>
            <a:off x="6650521" y="1363480"/>
            <a:ext cx="1883948" cy="9408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pPr>
              <a:buClr>
                <a:schemeClr val="dk1"/>
              </a:buClr>
              <a:buSzPts val="1100"/>
              <a:buFont typeface="Arial"/>
              <a:buNone/>
            </a:pPr>
            <a:r>
              <a:rPr lang="en-IN" dirty="0"/>
              <a:t>02</a:t>
            </a:r>
          </a:p>
          <a:p>
            <a:pPr>
              <a:buClr>
                <a:schemeClr val="dk1"/>
              </a:buClr>
              <a:buSzPts val="1100"/>
            </a:pPr>
            <a:r>
              <a:rPr lang="en-IN" dirty="0"/>
              <a:t>Modification of Information</a:t>
            </a:r>
          </a:p>
        </p:txBody>
      </p:sp>
      <p:grpSp>
        <p:nvGrpSpPr>
          <p:cNvPr id="50" name="Google Shape;820;p33">
            <a:extLst>
              <a:ext uri="{FF2B5EF4-FFF2-40B4-BE49-F238E27FC236}">
                <a16:creationId xmlns:a16="http://schemas.microsoft.com/office/drawing/2014/main" id="{79FEE80D-5820-4B39-85EE-C1DB26CE330F}"/>
              </a:ext>
            </a:extLst>
          </p:cNvPr>
          <p:cNvGrpSpPr/>
          <p:nvPr/>
        </p:nvGrpSpPr>
        <p:grpSpPr>
          <a:xfrm>
            <a:off x="615878" y="3191582"/>
            <a:ext cx="1989549" cy="948729"/>
            <a:chOff x="1575694" y="930575"/>
            <a:chExt cx="1989549" cy="713693"/>
          </a:xfrm>
        </p:grpSpPr>
        <p:sp>
          <p:nvSpPr>
            <p:cNvPr id="51" name="Google Shape;821;p33">
              <a:extLst>
                <a:ext uri="{FF2B5EF4-FFF2-40B4-BE49-F238E27FC236}">
                  <a16:creationId xmlns:a16="http://schemas.microsoft.com/office/drawing/2014/main" id="{FE3A452F-7F95-4E3B-A2F7-8BEE7811A395}"/>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822;p33">
              <a:extLst>
                <a:ext uri="{FF2B5EF4-FFF2-40B4-BE49-F238E27FC236}">
                  <a16:creationId xmlns:a16="http://schemas.microsoft.com/office/drawing/2014/main" id="{7CBC2433-4D2B-46A9-8746-965D9BAF3C27}"/>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820;p33">
            <a:extLst>
              <a:ext uri="{FF2B5EF4-FFF2-40B4-BE49-F238E27FC236}">
                <a16:creationId xmlns:a16="http://schemas.microsoft.com/office/drawing/2014/main" id="{4552C753-A061-415B-892D-FC249480A0B7}"/>
              </a:ext>
            </a:extLst>
          </p:cNvPr>
          <p:cNvGrpSpPr/>
          <p:nvPr/>
        </p:nvGrpSpPr>
        <p:grpSpPr>
          <a:xfrm>
            <a:off x="6585369" y="3191581"/>
            <a:ext cx="1989550" cy="948730"/>
            <a:chOff x="1575694" y="930575"/>
            <a:chExt cx="1989550" cy="713693"/>
          </a:xfrm>
        </p:grpSpPr>
        <p:sp>
          <p:nvSpPr>
            <p:cNvPr id="57" name="Google Shape;821;p33">
              <a:extLst>
                <a:ext uri="{FF2B5EF4-FFF2-40B4-BE49-F238E27FC236}">
                  <a16:creationId xmlns:a16="http://schemas.microsoft.com/office/drawing/2014/main" id="{265A7266-7D39-4566-89BE-8F625A9A46C3}"/>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822;p33">
              <a:extLst>
                <a:ext uri="{FF2B5EF4-FFF2-40B4-BE49-F238E27FC236}">
                  <a16:creationId xmlns:a16="http://schemas.microsoft.com/office/drawing/2014/main" id="{3258F948-4F83-412C-96CC-4B2F8B3D5178}"/>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 name="Google Shape;820;p33">
            <a:extLst>
              <a:ext uri="{FF2B5EF4-FFF2-40B4-BE49-F238E27FC236}">
                <a16:creationId xmlns:a16="http://schemas.microsoft.com/office/drawing/2014/main" id="{D9B76E18-47CE-46CA-BFB3-46D516E54591}"/>
              </a:ext>
            </a:extLst>
          </p:cNvPr>
          <p:cNvGrpSpPr/>
          <p:nvPr/>
        </p:nvGrpSpPr>
        <p:grpSpPr>
          <a:xfrm>
            <a:off x="3614353" y="3905375"/>
            <a:ext cx="1989550" cy="948730"/>
            <a:chOff x="1575694" y="930575"/>
            <a:chExt cx="1989550" cy="713693"/>
          </a:xfrm>
        </p:grpSpPr>
        <p:sp>
          <p:nvSpPr>
            <p:cNvPr id="60" name="Google Shape;821;p33">
              <a:extLst>
                <a:ext uri="{FF2B5EF4-FFF2-40B4-BE49-F238E27FC236}">
                  <a16:creationId xmlns:a16="http://schemas.microsoft.com/office/drawing/2014/main" id="{87BFDE72-BF35-4170-A350-A54D0E0C9445}"/>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822;p33">
              <a:extLst>
                <a:ext uri="{FF2B5EF4-FFF2-40B4-BE49-F238E27FC236}">
                  <a16:creationId xmlns:a16="http://schemas.microsoft.com/office/drawing/2014/main" id="{A0ECEBC2-6A74-4C37-9159-DA55D61A20AB}"/>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 name="Google Shape;825;p33">
            <a:extLst>
              <a:ext uri="{FF2B5EF4-FFF2-40B4-BE49-F238E27FC236}">
                <a16:creationId xmlns:a16="http://schemas.microsoft.com/office/drawing/2014/main" id="{4917DAC4-DBC0-49BE-82F9-A2098B0BF00A}"/>
              </a:ext>
            </a:extLst>
          </p:cNvPr>
          <p:cNvSpPr txBox="1">
            <a:spLocks/>
          </p:cNvSpPr>
          <p:nvPr/>
        </p:nvSpPr>
        <p:spPr>
          <a:xfrm>
            <a:off x="676552" y="3191581"/>
            <a:ext cx="1888426" cy="9487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IN" dirty="0"/>
              <a:t>03</a:t>
            </a:r>
          </a:p>
          <a:p>
            <a:r>
              <a:rPr lang="en-IN" dirty="0"/>
              <a:t>Message Stream Modification</a:t>
            </a:r>
          </a:p>
        </p:txBody>
      </p:sp>
      <p:sp>
        <p:nvSpPr>
          <p:cNvPr id="63" name="Google Shape;825;p33">
            <a:extLst>
              <a:ext uri="{FF2B5EF4-FFF2-40B4-BE49-F238E27FC236}">
                <a16:creationId xmlns:a16="http://schemas.microsoft.com/office/drawing/2014/main" id="{D3FA9230-A99B-48F2-B430-A83CADFB8B24}"/>
              </a:ext>
            </a:extLst>
          </p:cNvPr>
          <p:cNvSpPr txBox="1">
            <a:spLocks/>
          </p:cNvSpPr>
          <p:nvPr/>
        </p:nvSpPr>
        <p:spPr>
          <a:xfrm>
            <a:off x="6585368" y="3191581"/>
            <a:ext cx="1989549" cy="8873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IN" sz="1800" dirty="0"/>
              <a:t>04</a:t>
            </a:r>
          </a:p>
          <a:p>
            <a:r>
              <a:rPr lang="en-IN" sz="2000" dirty="0"/>
              <a:t>Disclosure</a:t>
            </a:r>
          </a:p>
        </p:txBody>
      </p:sp>
      <p:sp>
        <p:nvSpPr>
          <p:cNvPr id="19" name="Google Shape;825;p33">
            <a:extLst>
              <a:ext uri="{FF2B5EF4-FFF2-40B4-BE49-F238E27FC236}">
                <a16:creationId xmlns:a16="http://schemas.microsoft.com/office/drawing/2014/main" id="{3C2FBADE-AE81-4769-B1C1-F7C7F003EAC6}"/>
              </a:ext>
            </a:extLst>
          </p:cNvPr>
          <p:cNvSpPr txBox="1">
            <a:spLocks/>
          </p:cNvSpPr>
          <p:nvPr/>
        </p:nvSpPr>
        <p:spPr>
          <a:xfrm>
            <a:off x="3627787" y="3905375"/>
            <a:ext cx="1888426" cy="9487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IN" dirty="0"/>
              <a:t>05</a:t>
            </a:r>
          </a:p>
          <a:p>
            <a:r>
              <a:rPr lang="en-IN" sz="1800" dirty="0"/>
              <a:t>Unauthorized Access</a:t>
            </a:r>
          </a:p>
        </p:txBody>
      </p:sp>
    </p:spTree>
    <p:extLst>
      <p:ext uri="{BB962C8B-B14F-4D97-AF65-F5344CB8AC3E}">
        <p14:creationId xmlns:p14="http://schemas.microsoft.com/office/powerpoint/2010/main" val="163970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64"/>
                                        </p:tgtEl>
                                        <p:attrNameLst>
                                          <p:attrName>style.opacity</p:attrName>
                                        </p:attrNameLst>
                                      </p:cBhvr>
                                      <p:to>
                                        <p:strVal val="0.25"/>
                                      </p:to>
                                    </p:set>
                                    <p:animEffect filter="image" prLst="opacity: 0.25">
                                      <p:cBhvr rctx="IE">
                                        <p:cTn id="15" dur="indefinite"/>
                                        <p:tgtEl>
                                          <p:spTgt spid="64"/>
                                        </p:tgtEl>
                                      </p:cBhvr>
                                    </p:animEffect>
                                  </p:childTnLst>
                                </p:cTn>
                              </p:par>
                              <p:par>
                                <p:cTn id="16" presetID="9" presetClass="emph" presetSubtype="0" grpId="1" nodeType="withEffect">
                                  <p:stCondLst>
                                    <p:cond delay="0"/>
                                  </p:stCondLst>
                                  <p:childTnLst>
                                    <p:set>
                                      <p:cBhvr>
                                        <p:cTn id="17" dur="indefinite"/>
                                        <p:tgtEl>
                                          <p:spTgt spid="48"/>
                                        </p:tgtEl>
                                        <p:attrNameLst>
                                          <p:attrName>style.opacity</p:attrName>
                                        </p:attrNameLst>
                                      </p:cBhvr>
                                      <p:to>
                                        <p:strVal val="0.25"/>
                                      </p:to>
                                    </p:set>
                                    <p:animEffect filter="image" prLst="opacity: 0.25">
                                      <p:cBhvr rctx="IE">
                                        <p:cTn id="18" dur="indefinite"/>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42"/>
                                        </p:tgtEl>
                                        <p:attrNameLst>
                                          <p:attrName>style.opacity</p:attrName>
                                        </p:attrNameLst>
                                      </p:cBhvr>
                                      <p:to>
                                        <p:strVal val="0.25"/>
                                      </p:to>
                                    </p:set>
                                    <p:animEffect filter="image" prLst="opacity: 0.25">
                                      <p:cBhvr rctx="IE">
                                        <p:cTn id="29" dur="indefinite"/>
                                        <p:tgtEl>
                                          <p:spTgt spid="42"/>
                                        </p:tgtEl>
                                      </p:cBhvr>
                                    </p:animEffect>
                                  </p:childTnLst>
                                </p:cTn>
                              </p:par>
                              <p:par>
                                <p:cTn id="30" presetID="9" presetClass="emph" presetSubtype="0" grpId="1" nodeType="withEffect">
                                  <p:stCondLst>
                                    <p:cond delay="0"/>
                                  </p:stCondLst>
                                  <p:childTnLst>
                                    <p:set>
                                      <p:cBhvr>
                                        <p:cTn id="31" dur="indefinite"/>
                                        <p:tgtEl>
                                          <p:spTgt spid="49"/>
                                        </p:tgtEl>
                                        <p:attrNameLst>
                                          <p:attrName>style.opacity</p:attrName>
                                        </p:attrNameLst>
                                      </p:cBhvr>
                                      <p:to>
                                        <p:strVal val="0.25"/>
                                      </p:to>
                                    </p:set>
                                    <p:animEffect filter="image" prLst="opacity: 0.25">
                                      <p:cBhvr rctx="IE">
                                        <p:cTn id="32" dur="indefinite"/>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50"/>
                                        </p:tgtEl>
                                        <p:attrNameLst>
                                          <p:attrName>style.opacity</p:attrName>
                                        </p:attrNameLst>
                                      </p:cBhvr>
                                      <p:to>
                                        <p:strVal val="0.25"/>
                                      </p:to>
                                    </p:set>
                                    <p:animEffect filter="image" prLst="opacity: 0.25">
                                      <p:cBhvr rctx="IE">
                                        <p:cTn id="43" dur="indefinite"/>
                                        <p:tgtEl>
                                          <p:spTgt spid="50"/>
                                        </p:tgtEl>
                                      </p:cBhvr>
                                    </p:animEffect>
                                  </p:childTnLst>
                                </p:cTn>
                              </p:par>
                              <p:par>
                                <p:cTn id="44" presetID="9" presetClass="emph" presetSubtype="0" grpId="1" nodeType="withEffect">
                                  <p:stCondLst>
                                    <p:cond delay="0"/>
                                  </p:stCondLst>
                                  <p:childTnLst>
                                    <p:set>
                                      <p:cBhvr>
                                        <p:cTn id="45" dur="indefinite"/>
                                        <p:tgtEl>
                                          <p:spTgt spid="62"/>
                                        </p:tgtEl>
                                        <p:attrNameLst>
                                          <p:attrName>style.opacity</p:attrName>
                                        </p:attrNameLst>
                                      </p:cBhvr>
                                      <p:to>
                                        <p:strVal val="0.25"/>
                                      </p:to>
                                    </p:set>
                                    <p:animEffect filter="image" prLst="opacity: 0.25">
                                      <p:cBhvr rctx="IE">
                                        <p:cTn id="46" dur="indefinite"/>
                                        <p:tgtEl>
                                          <p:spTgt spid="62"/>
                                        </p:tgtEl>
                                      </p:cBhvr>
                                    </p:animEffect>
                                  </p:childTnLst>
                                </p:cTn>
                              </p:par>
                              <p:par>
                                <p:cTn id="47" presetID="10"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56"/>
                                        </p:tgtEl>
                                        <p:attrNameLst>
                                          <p:attrName>style.opacity</p:attrName>
                                        </p:attrNameLst>
                                      </p:cBhvr>
                                      <p:to>
                                        <p:strVal val="0.25"/>
                                      </p:to>
                                    </p:set>
                                    <p:animEffect filter="image" prLst="opacity: 0.25">
                                      <p:cBhvr rctx="IE">
                                        <p:cTn id="57" dur="indefinite"/>
                                        <p:tgtEl>
                                          <p:spTgt spid="56"/>
                                        </p:tgtEl>
                                      </p:cBhvr>
                                    </p:animEffect>
                                  </p:childTnLst>
                                </p:cTn>
                              </p:par>
                              <p:par>
                                <p:cTn id="58" presetID="9" presetClass="emph" presetSubtype="0" grpId="1" nodeType="withEffect">
                                  <p:stCondLst>
                                    <p:cond delay="0"/>
                                  </p:stCondLst>
                                  <p:childTnLst>
                                    <p:set>
                                      <p:cBhvr>
                                        <p:cTn id="59" dur="indefinite"/>
                                        <p:tgtEl>
                                          <p:spTgt spid="63"/>
                                        </p:tgtEl>
                                        <p:attrNameLst>
                                          <p:attrName>style.opacity</p:attrName>
                                        </p:attrNameLst>
                                      </p:cBhvr>
                                      <p:to>
                                        <p:strVal val="0.25"/>
                                      </p:to>
                                    </p:set>
                                    <p:animEffect filter="image" prLst="opacity: 0.25">
                                      <p:cBhvr rctx="IE">
                                        <p:cTn id="60" dur="indefinite"/>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9" grpId="0"/>
      <p:bldP spid="49" grpId="1"/>
      <p:bldP spid="62" grpId="0"/>
      <p:bldP spid="62" grpId="1"/>
      <p:bldP spid="63" grpId="0"/>
      <p:bldP spid="63" grpId="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1073647" y="1644502"/>
            <a:ext cx="1619934" cy="9272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53A7D5"/>
                </a:solidFill>
              </a:rPr>
              <a:t>DNS</a:t>
            </a:r>
          </a:p>
        </p:txBody>
      </p:sp>
      <p:sp>
        <p:nvSpPr>
          <p:cNvPr id="5" name="TextBox 4">
            <a:extLst>
              <a:ext uri="{FF2B5EF4-FFF2-40B4-BE49-F238E27FC236}">
                <a16:creationId xmlns:a16="http://schemas.microsoft.com/office/drawing/2014/main" id="{FA8C9BB9-D3EB-4346-8AEE-4BE46A6D7BB5}"/>
              </a:ext>
            </a:extLst>
          </p:cNvPr>
          <p:cNvSpPr txBox="1"/>
          <p:nvPr/>
        </p:nvSpPr>
        <p:spPr>
          <a:xfrm>
            <a:off x="567069" y="2571750"/>
            <a:ext cx="1807535" cy="1384995"/>
          </a:xfrm>
          <a:prstGeom prst="rect">
            <a:avLst/>
          </a:prstGeom>
          <a:noFill/>
        </p:spPr>
        <p:txBody>
          <a:bodyPr wrap="square" rtlCol="0">
            <a:spAutoFit/>
          </a:bodyPr>
          <a:lstStyle/>
          <a:p>
            <a:pPr algn="r"/>
            <a:r>
              <a:rPr lang="en-GB" sz="2800" dirty="0">
                <a:latin typeface="Anaheim" panose="02000503000000000000" pitchFamily="2" charset="0"/>
              </a:rPr>
              <a:t>Domain Name System</a:t>
            </a:r>
          </a:p>
        </p:txBody>
      </p:sp>
      <p:pic>
        <p:nvPicPr>
          <p:cNvPr id="11" name="Picture 10">
            <a:extLst>
              <a:ext uri="{FF2B5EF4-FFF2-40B4-BE49-F238E27FC236}">
                <a16:creationId xmlns:a16="http://schemas.microsoft.com/office/drawing/2014/main" id="{F215E876-2BF2-4AD6-9411-7D5AC12E449E}"/>
              </a:ext>
            </a:extLst>
          </p:cNvPr>
          <p:cNvPicPr>
            <a:picLocks noChangeAspect="1"/>
          </p:cNvPicPr>
          <p:nvPr/>
        </p:nvPicPr>
        <p:blipFill>
          <a:blip r:embed="rId3"/>
          <a:stretch>
            <a:fillRect/>
          </a:stretch>
        </p:blipFill>
        <p:spPr>
          <a:xfrm flipH="1">
            <a:off x="4000500" y="0"/>
            <a:ext cx="5143500" cy="5143500"/>
          </a:xfrm>
          <a:prstGeom prst="rect">
            <a:avLst/>
          </a:prstGeom>
        </p:spPr>
      </p:pic>
    </p:spTree>
    <p:extLst>
      <p:ext uri="{BB962C8B-B14F-4D97-AF65-F5344CB8AC3E}">
        <p14:creationId xmlns:p14="http://schemas.microsoft.com/office/powerpoint/2010/main" val="3008769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233915" y="1580042"/>
            <a:ext cx="3395331" cy="19834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400" dirty="0">
                <a:solidFill>
                  <a:srgbClr val="53A7D5"/>
                </a:solidFill>
              </a:rPr>
              <a:t>SNMP CONFIGURATION</a:t>
            </a:r>
          </a:p>
        </p:txBody>
      </p:sp>
      <p:pic>
        <p:nvPicPr>
          <p:cNvPr id="4" name="Picture 3">
            <a:extLst>
              <a:ext uri="{FF2B5EF4-FFF2-40B4-BE49-F238E27FC236}">
                <a16:creationId xmlns:a16="http://schemas.microsoft.com/office/drawing/2014/main" id="{E3756AD6-9367-44EE-97AC-72B3C16077DF}"/>
              </a:ext>
            </a:extLst>
          </p:cNvPr>
          <p:cNvPicPr>
            <a:picLocks noChangeAspect="1"/>
          </p:cNvPicPr>
          <p:nvPr/>
        </p:nvPicPr>
        <p:blipFill rotWithShape="1">
          <a:blip r:embed="rId3"/>
          <a:srcRect r="5762"/>
          <a:stretch/>
        </p:blipFill>
        <p:spPr>
          <a:xfrm>
            <a:off x="4296883" y="-1"/>
            <a:ext cx="4847117" cy="5143500"/>
          </a:xfrm>
          <a:prstGeom prst="rect">
            <a:avLst/>
          </a:prstGeom>
        </p:spPr>
      </p:pic>
    </p:spTree>
    <p:extLst>
      <p:ext uri="{BB962C8B-B14F-4D97-AF65-F5344CB8AC3E}">
        <p14:creationId xmlns:p14="http://schemas.microsoft.com/office/powerpoint/2010/main" val="921837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9"/>
        <p:cNvGrpSpPr/>
        <p:nvPr/>
      </p:nvGrpSpPr>
      <p:grpSpPr>
        <a:xfrm>
          <a:off x="0" y="0"/>
          <a:ext cx="0" cy="0"/>
          <a:chOff x="0" y="0"/>
          <a:chExt cx="0" cy="0"/>
        </a:xfrm>
      </p:grpSpPr>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5" name="Google Shape;515;p29"/>
          <p:cNvSpPr txBox="1">
            <a:spLocks noGrp="1"/>
          </p:cNvSpPr>
          <p:nvPr>
            <p:ph type="subTitle" idx="1"/>
          </p:nvPr>
        </p:nvSpPr>
        <p:spPr>
          <a:xfrm>
            <a:off x="2628542" y="1948598"/>
            <a:ext cx="4018200" cy="1307700"/>
          </a:xfrm>
          <a:prstGeom prst="rect">
            <a:avLst/>
          </a:prstGeom>
          <a:noFill/>
        </p:spPr>
        <p:txBody>
          <a:bodyPr spcFirstLastPara="1" wrap="square" lIns="91425" tIns="91425" rIns="91425" bIns="91425" anchor="t" anchorCtr="0">
            <a:noAutofit/>
          </a:bodyPr>
          <a:lstStyle/>
          <a:p>
            <a:pPr marL="0" lvl="0" indent="0" rtl="0">
              <a:spcBef>
                <a:spcPts val="0"/>
              </a:spcBef>
              <a:spcAft>
                <a:spcPts val="0"/>
              </a:spcAft>
              <a:buNone/>
            </a:pPr>
            <a:r>
              <a:rPr lang="en-US" dirty="0"/>
              <a:t>The SNMP Service, when configured for an agent, generates trap messages that are sent to a trap destination, if any specific events occur. </a:t>
            </a:r>
          </a:p>
          <a:p>
            <a:pPr marL="0" lvl="0" indent="0" rtl="0">
              <a:spcBef>
                <a:spcPts val="0"/>
              </a:spcBef>
              <a:spcAft>
                <a:spcPts val="0"/>
              </a:spcAft>
              <a:buNone/>
            </a:pPr>
            <a:r>
              <a:rPr lang="en-US" dirty="0"/>
              <a:t>For example, you can configure the SNMP service to send a trap when it receives a request for information that does not contain the correct community name and does not match an accepted host name for the service. </a:t>
            </a:r>
          </a:p>
        </p:txBody>
      </p:sp>
      <p:sp>
        <p:nvSpPr>
          <p:cNvPr id="516" name="Google Shape;516;p29"/>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Overview</a:t>
            </a:r>
            <a:endParaRPr sz="4000" dirty="0"/>
          </a:p>
        </p:txBody>
      </p:sp>
      <p:grpSp>
        <p:nvGrpSpPr>
          <p:cNvPr id="517" name="Google Shape;517;p29"/>
          <p:cNvGrpSpPr/>
          <p:nvPr/>
        </p:nvGrpSpPr>
        <p:grpSpPr>
          <a:xfrm>
            <a:off x="5945674" y="3309442"/>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6" name="Google Shape;526;p29"/>
          <p:cNvSpPr/>
          <p:nvPr/>
        </p:nvSpPr>
        <p:spPr>
          <a:xfrm flipH="1">
            <a:off x="8904118" y="5013937"/>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7" name="Google Shape;527;p29"/>
          <p:cNvGrpSpPr/>
          <p:nvPr/>
        </p:nvGrpSpPr>
        <p:grpSpPr>
          <a:xfrm>
            <a:off x="5783854" y="4886891"/>
            <a:ext cx="3355860" cy="80095"/>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3" name="Google Shape;533;p29"/>
          <p:cNvGrpSpPr/>
          <p:nvPr/>
        </p:nvGrpSpPr>
        <p:grpSpPr>
          <a:xfrm>
            <a:off x="7352176"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76941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37C18A2-1EEC-4E80-8EFD-5ACAEC8DF7F4}"/>
              </a:ext>
            </a:extLst>
          </p:cNvPr>
          <p:cNvSpPr>
            <a:spLocks noGrp="1"/>
          </p:cNvSpPr>
          <p:nvPr>
            <p:ph type="subTitle" idx="1"/>
          </p:nvPr>
        </p:nvSpPr>
        <p:spPr>
          <a:xfrm flipH="1">
            <a:off x="130894" y="1334788"/>
            <a:ext cx="6000548" cy="3351412"/>
          </a:xfrm>
        </p:spPr>
        <p:txBody>
          <a:bodyPr spcFirstLastPara="1" vert="horz" wrap="square" lIns="68580" tIns="34290" rIns="68580" bIns="34290" rtlCol="0" anchor="t" anchorCtr="0">
            <a:noAutofit/>
          </a:bodyPr>
          <a:lstStyle/>
          <a:p>
            <a:pPr algn="just">
              <a:lnSpc>
                <a:spcPct val="110000"/>
              </a:lnSpc>
            </a:pPr>
            <a:r>
              <a:rPr lang="en-US" sz="1200" dirty="0"/>
              <a:t>Click </a:t>
            </a:r>
            <a:r>
              <a:rPr lang="en-US" sz="1200" b="1" dirty="0"/>
              <a:t>Start</a:t>
            </a:r>
            <a:r>
              <a:rPr lang="en-US" sz="1200" dirty="0"/>
              <a:t>, point to </a:t>
            </a:r>
            <a:r>
              <a:rPr lang="en-US" sz="1200" b="1" dirty="0"/>
              <a:t>Settings</a:t>
            </a:r>
            <a:r>
              <a:rPr lang="en-US" sz="1200" dirty="0"/>
              <a:t>, click </a:t>
            </a:r>
            <a:r>
              <a:rPr lang="en-US" sz="1200" b="1" dirty="0"/>
              <a:t>Control Panel</a:t>
            </a:r>
            <a:r>
              <a:rPr lang="en-US" sz="1200" dirty="0"/>
              <a:t>.</a:t>
            </a:r>
          </a:p>
          <a:p>
            <a:pPr algn="just">
              <a:lnSpc>
                <a:spcPct val="110000"/>
              </a:lnSpc>
            </a:pPr>
            <a:r>
              <a:rPr lang="en-US" sz="1200" dirty="0"/>
              <a:t>Under Administrative Tools, click </a:t>
            </a:r>
            <a:r>
              <a:rPr lang="en-US" sz="1200" b="1" dirty="0"/>
              <a:t>Services</a:t>
            </a:r>
            <a:r>
              <a:rPr lang="en-US" sz="1200" dirty="0"/>
              <a:t>.</a:t>
            </a:r>
          </a:p>
          <a:p>
            <a:pPr algn="just">
              <a:lnSpc>
                <a:spcPct val="110000"/>
              </a:lnSpc>
            </a:pPr>
            <a:r>
              <a:rPr lang="en-US" sz="1200" dirty="0"/>
              <a:t>In the details pane, right-click </a:t>
            </a:r>
            <a:r>
              <a:rPr lang="en-US" sz="1200" b="1" dirty="0"/>
              <a:t>SNMP Service</a:t>
            </a:r>
            <a:r>
              <a:rPr lang="en-US" sz="1200" dirty="0"/>
              <a:t> and select </a:t>
            </a:r>
            <a:r>
              <a:rPr lang="en-US" sz="1200" b="1" dirty="0"/>
              <a:t>Properties</a:t>
            </a:r>
            <a:r>
              <a:rPr lang="en-US" sz="1200" dirty="0"/>
              <a:t>.</a:t>
            </a:r>
          </a:p>
          <a:p>
            <a:pPr algn="just">
              <a:lnSpc>
                <a:spcPct val="110000"/>
              </a:lnSpc>
            </a:pPr>
            <a:r>
              <a:rPr lang="en-US" sz="1200" dirty="0"/>
              <a:t>In the </a:t>
            </a:r>
            <a:r>
              <a:rPr lang="en-US" sz="1200" b="1" dirty="0"/>
              <a:t>Security</a:t>
            </a:r>
            <a:r>
              <a:rPr lang="en-US" sz="1200" dirty="0"/>
              <a:t> tab, select </a:t>
            </a:r>
            <a:r>
              <a:rPr lang="en-US" sz="1200" b="1" dirty="0"/>
              <a:t>Send authentication trap</a:t>
            </a:r>
            <a:r>
              <a:rPr lang="en-US" sz="1200" dirty="0"/>
              <a:t> if you want a trap message to be sent whenever authentication fails.</a:t>
            </a:r>
          </a:p>
          <a:p>
            <a:pPr algn="just">
              <a:lnSpc>
                <a:spcPct val="110000"/>
              </a:lnSpc>
            </a:pPr>
            <a:r>
              <a:rPr lang="en-US" sz="1200" dirty="0"/>
              <a:t>Under Accepted community names, click </a:t>
            </a:r>
            <a:r>
              <a:rPr lang="en-US" sz="1200" b="1" dirty="0"/>
              <a:t>Add.</a:t>
            </a:r>
            <a:endParaRPr lang="en-US" sz="1200" dirty="0"/>
          </a:p>
          <a:p>
            <a:pPr algn="just">
              <a:lnSpc>
                <a:spcPct val="110000"/>
              </a:lnSpc>
            </a:pPr>
            <a:r>
              <a:rPr lang="en-US" sz="1200" dirty="0"/>
              <a:t>Under </a:t>
            </a:r>
            <a:r>
              <a:rPr lang="en-US" sz="1200" b="1" dirty="0"/>
              <a:t>Community Rights</a:t>
            </a:r>
            <a:r>
              <a:rPr lang="en-US" sz="1200" dirty="0"/>
              <a:t>, select a permission level for this host to process SNMP requests from the selected community.</a:t>
            </a:r>
          </a:p>
          <a:p>
            <a:pPr algn="just">
              <a:lnSpc>
                <a:spcPct val="110000"/>
              </a:lnSpc>
            </a:pPr>
            <a:r>
              <a:rPr lang="en-US" sz="1200" dirty="0"/>
              <a:t>In </a:t>
            </a:r>
            <a:r>
              <a:rPr lang="en-US" sz="1200" b="1" dirty="0"/>
              <a:t>Community Name</a:t>
            </a:r>
            <a:r>
              <a:rPr lang="en-US" sz="1200" dirty="0"/>
              <a:t>, type a case-sensitive community name, and then click </a:t>
            </a:r>
            <a:r>
              <a:rPr lang="en-US" sz="1200" b="1" dirty="0"/>
              <a:t>Add</a:t>
            </a:r>
            <a:r>
              <a:rPr lang="en-US" sz="1200" dirty="0"/>
              <a:t>.</a:t>
            </a:r>
          </a:p>
          <a:p>
            <a:pPr algn="just">
              <a:lnSpc>
                <a:spcPct val="110000"/>
              </a:lnSpc>
            </a:pPr>
            <a:r>
              <a:rPr lang="en-US" sz="1200" dirty="0"/>
              <a:t>Specify whether or not to accept SNMP packets from a host: </a:t>
            </a:r>
          </a:p>
          <a:p>
            <a:pPr marL="1014413" lvl="2" algn="just">
              <a:lnSpc>
                <a:spcPct val="110000"/>
              </a:lnSpc>
            </a:pPr>
            <a:r>
              <a:rPr lang="en-US" sz="1200" dirty="0"/>
              <a:t>To accept SNMP requests from any host on the network, regardless of identity, click </a:t>
            </a:r>
            <a:r>
              <a:rPr lang="en-US" sz="1200" b="1" dirty="0"/>
              <a:t>Accept SNMP packets from any host</a:t>
            </a:r>
            <a:r>
              <a:rPr lang="en-US" sz="1200" dirty="0"/>
              <a:t>.</a:t>
            </a:r>
          </a:p>
          <a:p>
            <a:pPr marL="1014413" lvl="2" algn="just">
              <a:lnSpc>
                <a:spcPct val="110000"/>
              </a:lnSpc>
            </a:pPr>
            <a:r>
              <a:rPr lang="en-US" sz="1200" dirty="0"/>
              <a:t>To limit acceptance of SNMP packets, click </a:t>
            </a:r>
            <a:r>
              <a:rPr lang="en-US" sz="1200" b="1" dirty="0"/>
              <a:t>Accept SNMP packets from these hosts,</a:t>
            </a:r>
            <a:r>
              <a:rPr lang="en-US" sz="1200" dirty="0"/>
              <a:t> click </a:t>
            </a:r>
            <a:r>
              <a:rPr lang="en-US" sz="1200" b="1" dirty="0"/>
              <a:t>Add</a:t>
            </a:r>
            <a:r>
              <a:rPr lang="en-US" sz="1200" dirty="0"/>
              <a:t>, type the appropriate host name, IP or IPX address, and then click </a:t>
            </a:r>
            <a:r>
              <a:rPr lang="en-US" sz="1200" b="1" dirty="0"/>
              <a:t>Add</a:t>
            </a:r>
            <a:r>
              <a:rPr lang="en-US" sz="1200" dirty="0"/>
              <a:t> again.</a:t>
            </a:r>
          </a:p>
          <a:p>
            <a:pPr algn="just">
              <a:lnSpc>
                <a:spcPct val="110000"/>
              </a:lnSpc>
            </a:pPr>
            <a:r>
              <a:rPr lang="en-US" sz="1200" dirty="0"/>
              <a:t>Click </a:t>
            </a:r>
            <a:r>
              <a:rPr lang="en-US" sz="1200" b="1" dirty="0"/>
              <a:t>Apply </a:t>
            </a:r>
            <a:r>
              <a:rPr lang="en-US" sz="1200" dirty="0"/>
              <a:t>to apply the changes.</a:t>
            </a:r>
          </a:p>
          <a:p>
            <a:pPr>
              <a:lnSpc>
                <a:spcPct val="110000"/>
              </a:lnSpc>
            </a:pPr>
            <a:endParaRPr lang="en-US" sz="1050" dirty="0"/>
          </a:p>
        </p:txBody>
      </p:sp>
      <p:sp>
        <p:nvSpPr>
          <p:cNvPr id="2" name="Title 1">
            <a:extLst>
              <a:ext uri="{FF2B5EF4-FFF2-40B4-BE49-F238E27FC236}">
                <a16:creationId xmlns:a16="http://schemas.microsoft.com/office/drawing/2014/main" id="{8EAF8569-8BC8-4030-A15F-A9717C98B425}"/>
              </a:ext>
            </a:extLst>
          </p:cNvPr>
          <p:cNvSpPr>
            <a:spLocks noGrp="1"/>
          </p:cNvSpPr>
          <p:nvPr>
            <p:ph type="ctrTitle"/>
          </p:nvPr>
        </p:nvSpPr>
        <p:spPr>
          <a:xfrm>
            <a:off x="3622158" y="457300"/>
            <a:ext cx="5521842" cy="481200"/>
          </a:xfrm>
        </p:spPr>
        <p:txBody>
          <a:bodyPr spcFirstLastPara="1" vert="horz" wrap="square" lIns="68580" tIns="34290" rIns="68580" bIns="34290" rtlCol="0" anchor="ctr" anchorCtr="0">
            <a:noAutofit/>
          </a:bodyPr>
          <a:lstStyle/>
          <a:p>
            <a:r>
              <a:rPr lang="en-US" sz="2800" dirty="0"/>
              <a:t>CONFIGURING SNMP agent IN WINDOWS XP</a:t>
            </a:r>
          </a:p>
        </p:txBody>
      </p:sp>
      <p:pic>
        <p:nvPicPr>
          <p:cNvPr id="7" name="Content Placeholder 6" descr="Graphical user interface&#10;&#10;Description automatically generated">
            <a:extLst>
              <a:ext uri="{FF2B5EF4-FFF2-40B4-BE49-F238E27FC236}">
                <a16:creationId xmlns:a16="http://schemas.microsoft.com/office/drawing/2014/main" id="{0031C272-5CB1-47E2-BD0D-5FAA11410D82}"/>
              </a:ext>
            </a:extLst>
          </p:cNvPr>
          <p:cNvPicPr>
            <a:picLocks noGrp="1" noChangeAspect="1"/>
          </p:cNvPicPr>
          <p:nvPr>
            <p:ph sz="half" idx="4294967295"/>
          </p:nvPr>
        </p:nvPicPr>
        <p:blipFill>
          <a:blip r:embed="rId2"/>
          <a:stretch>
            <a:fillRect/>
          </a:stretch>
        </p:blipFill>
        <p:spPr>
          <a:xfrm>
            <a:off x="6465593" y="1557050"/>
            <a:ext cx="2309812" cy="2662238"/>
          </a:xfrm>
          <a:prstGeom prst="round2DiagRect">
            <a:avLst>
              <a:gd name="adj1" fmla="val 53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9605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90C4B04-588E-4BBF-BEA0-740558E8F029}"/>
              </a:ext>
            </a:extLst>
          </p:cNvPr>
          <p:cNvSpPr>
            <a:spLocks noGrp="1" noChangeArrowheads="1"/>
          </p:cNvSpPr>
          <p:nvPr>
            <p:ph type="subTitle" idx="1"/>
          </p:nvPr>
        </p:nvSpPr>
        <p:spPr bwMode="auto">
          <a:xfrm flipH="1">
            <a:off x="368596" y="1231408"/>
            <a:ext cx="7901501" cy="345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ctr" anchorCtr="0" compatLnSpc="1">
            <a:prstTxWarp prst="textNoShape">
              <a:avLst/>
            </a:prstTxWarp>
            <a:spAutoFit/>
          </a:bodyPr>
          <a:lstStyle/>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US" altLang="en-CH" sz="1400" dirty="0">
                <a:solidFill>
                  <a:srgbClr val="000000"/>
                </a:solidFill>
              </a:rPr>
              <a:t>C</a:t>
            </a:r>
            <a:r>
              <a:rPr lang="en-CH" altLang="en-CH" sz="1400" dirty="0">
                <a:solidFill>
                  <a:srgbClr val="000000"/>
                </a:solidFill>
              </a:rPr>
              <a:t>lick </a:t>
            </a:r>
            <a:r>
              <a:rPr lang="en-CH" altLang="en-CH" sz="1400" b="1" dirty="0">
                <a:solidFill>
                  <a:srgbClr val="000000"/>
                </a:solidFill>
              </a:rPr>
              <a:t>Start</a:t>
            </a:r>
            <a:r>
              <a:rPr lang="en-CH" altLang="en-CH" sz="1400" dirty="0">
                <a:solidFill>
                  <a:srgbClr val="000000"/>
                </a:solidFill>
              </a:rPr>
              <a:t>, point to </a:t>
            </a:r>
            <a:r>
              <a:rPr lang="en-CH" altLang="en-CH" sz="1400" b="1" dirty="0">
                <a:solidFill>
                  <a:srgbClr val="000000"/>
                </a:solidFill>
              </a:rPr>
              <a:t>Settings</a:t>
            </a:r>
            <a:r>
              <a:rPr lang="en-CH" altLang="en-CH" sz="1400" dirty="0">
                <a:solidFill>
                  <a:srgbClr val="000000"/>
                </a:solidFill>
              </a:rPr>
              <a:t>, click </a:t>
            </a:r>
            <a:r>
              <a:rPr lang="en-CH" altLang="en-CH" sz="1400" b="1" dirty="0">
                <a:solidFill>
                  <a:srgbClr val="000000"/>
                </a:solidFill>
              </a:rPr>
              <a:t>Control Panel</a:t>
            </a:r>
            <a:r>
              <a:rPr lang="en-CH" altLang="en-CH" sz="1400" dirty="0">
                <a:solidFill>
                  <a:srgbClr val="000000"/>
                </a:solidFill>
              </a:rPr>
              <a:t>.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Under Administrative Tools, click </a:t>
            </a:r>
            <a:r>
              <a:rPr lang="en-CH" altLang="en-CH" sz="1400" b="1" dirty="0">
                <a:solidFill>
                  <a:srgbClr val="000000"/>
                </a:solidFill>
              </a:rPr>
              <a:t>Services</a:t>
            </a:r>
            <a:r>
              <a:rPr lang="en-CH" altLang="en-CH" sz="1400" dirty="0">
                <a:solidFill>
                  <a:srgbClr val="000000"/>
                </a:solidFill>
              </a:rPr>
              <a:t>.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In the details pane, right-click </a:t>
            </a:r>
            <a:r>
              <a:rPr lang="en-CH" altLang="en-CH" sz="1400" b="1" dirty="0">
                <a:solidFill>
                  <a:srgbClr val="000000"/>
                </a:solidFill>
              </a:rPr>
              <a:t>SNMP Service</a:t>
            </a:r>
            <a:r>
              <a:rPr lang="en-CH" altLang="en-CH" sz="1400" dirty="0">
                <a:solidFill>
                  <a:srgbClr val="000000"/>
                </a:solidFill>
              </a:rPr>
              <a:t> and select </a:t>
            </a:r>
            <a:r>
              <a:rPr lang="en-CH" altLang="en-CH" sz="1400" b="1" dirty="0">
                <a:solidFill>
                  <a:srgbClr val="000000"/>
                </a:solidFill>
              </a:rPr>
              <a:t>Properties</a:t>
            </a:r>
            <a:r>
              <a:rPr lang="en-CH" altLang="en-CH" sz="1400" dirty="0">
                <a:solidFill>
                  <a:srgbClr val="000000"/>
                </a:solidFill>
              </a:rPr>
              <a:t>.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In the </a:t>
            </a:r>
            <a:r>
              <a:rPr lang="en-CH" altLang="en-CH" sz="1400" b="1" dirty="0">
                <a:solidFill>
                  <a:srgbClr val="000000"/>
                </a:solidFill>
              </a:rPr>
              <a:t>Traps</a:t>
            </a:r>
            <a:r>
              <a:rPr lang="en-CH" altLang="en-CH" sz="1400" dirty="0">
                <a:solidFill>
                  <a:srgbClr val="000000"/>
                </a:solidFill>
              </a:rPr>
              <a:t> tab, under </a:t>
            </a:r>
            <a:r>
              <a:rPr lang="en-CH" altLang="en-CH" sz="1400" b="1" dirty="0">
                <a:solidFill>
                  <a:srgbClr val="000000"/>
                </a:solidFill>
              </a:rPr>
              <a:t>Community name</a:t>
            </a:r>
            <a:r>
              <a:rPr lang="en-CH" altLang="en-CH" sz="1400" dirty="0">
                <a:solidFill>
                  <a:srgbClr val="000000"/>
                </a:solidFill>
              </a:rPr>
              <a:t>, type the case-sensitive community name to which thi</a:t>
            </a:r>
            <a:r>
              <a:rPr lang="en-US" altLang="en-CH" sz="1400" dirty="0">
                <a:solidFill>
                  <a:srgbClr val="000000"/>
                </a:solidFill>
              </a:rPr>
              <a:t>s </a:t>
            </a:r>
            <a:r>
              <a:rPr lang="en-CH" altLang="en-CH" sz="1400" dirty="0">
                <a:solidFill>
                  <a:srgbClr val="000000"/>
                </a:solidFill>
              </a:rPr>
              <a:t>computer will send trap messages, and then click </a:t>
            </a:r>
            <a:r>
              <a:rPr lang="en-CH" altLang="en-CH" sz="1400" b="1" dirty="0">
                <a:solidFill>
                  <a:srgbClr val="000000"/>
                </a:solidFill>
              </a:rPr>
              <a:t>Add</a:t>
            </a:r>
            <a:r>
              <a:rPr lang="en-CH" altLang="en-CH" sz="1400" dirty="0">
                <a:solidFill>
                  <a:srgbClr val="000000"/>
                </a:solidFill>
              </a:rPr>
              <a:t> to list.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Under </a:t>
            </a:r>
            <a:r>
              <a:rPr lang="en-CH" altLang="en-CH" sz="1400" b="1" dirty="0">
                <a:solidFill>
                  <a:srgbClr val="000000"/>
                </a:solidFill>
              </a:rPr>
              <a:t>Trap destinations</a:t>
            </a:r>
            <a:r>
              <a:rPr lang="en-CH" altLang="en-CH" sz="1400" dirty="0">
                <a:solidFill>
                  <a:srgbClr val="000000"/>
                </a:solidFill>
              </a:rPr>
              <a:t>, click Add.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In the </a:t>
            </a:r>
            <a:r>
              <a:rPr lang="en-CH" altLang="en-CH" sz="1400" b="1" dirty="0">
                <a:solidFill>
                  <a:srgbClr val="000000"/>
                </a:solidFill>
              </a:rPr>
              <a:t>Host name, IP or IPX</a:t>
            </a:r>
            <a:r>
              <a:rPr lang="en-CH" altLang="en-CH" sz="1400" dirty="0">
                <a:solidFill>
                  <a:srgbClr val="000000"/>
                </a:solidFill>
              </a:rPr>
              <a:t> address field, type host name or its IP address of the server to send the </a:t>
            </a:r>
            <a:r>
              <a:rPr lang="en-IN" altLang="en-CH" sz="1400" dirty="0">
                <a:solidFill>
                  <a:srgbClr val="000000"/>
                </a:solidFill>
              </a:rPr>
              <a:t>trap and</a:t>
            </a:r>
            <a:r>
              <a:rPr lang="en-CH" altLang="en-CH" sz="1400" dirty="0">
                <a:solidFill>
                  <a:srgbClr val="000000"/>
                </a:solidFill>
              </a:rPr>
              <a:t> click </a:t>
            </a:r>
            <a:r>
              <a:rPr lang="en-CH" altLang="en-CH" sz="1400" b="1" dirty="0">
                <a:solidFill>
                  <a:srgbClr val="000000"/>
                </a:solidFill>
              </a:rPr>
              <a:t>Add</a:t>
            </a:r>
            <a:r>
              <a:rPr lang="en-CH" altLang="en-CH" sz="1400" dirty="0">
                <a:solidFill>
                  <a:srgbClr val="000000"/>
                </a:solidFill>
              </a:rPr>
              <a:t>.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Repeat steps 5 through 7 until you have added all the communities and trap destinations you want. </a:t>
            </a:r>
          </a:p>
          <a:p>
            <a:pPr marL="285750" indent="-285750" algn="just" defTabSz="685800" eaLnBrk="0" fontAlgn="base" hangingPunct="0">
              <a:lnSpc>
                <a:spcPct val="100000"/>
              </a:lnSpc>
              <a:spcBef>
                <a:spcPts val="600"/>
              </a:spcBef>
              <a:spcAft>
                <a:spcPts val="600"/>
              </a:spcAft>
              <a:buClrTx/>
              <a:buSzTx/>
              <a:buFont typeface="Arial" panose="020B0604020202020204" pitchFamily="34" charset="0"/>
              <a:buChar char="•"/>
            </a:pPr>
            <a:r>
              <a:rPr lang="en-CH" altLang="en-CH" sz="1400" dirty="0">
                <a:solidFill>
                  <a:srgbClr val="000000"/>
                </a:solidFill>
              </a:rPr>
              <a:t>Click </a:t>
            </a:r>
            <a:r>
              <a:rPr lang="en-CH" altLang="en-CH" sz="1400" b="1" dirty="0">
                <a:solidFill>
                  <a:srgbClr val="000000"/>
                </a:solidFill>
              </a:rPr>
              <a:t>OK</a:t>
            </a:r>
            <a:r>
              <a:rPr lang="en-CH" altLang="en-CH" sz="1400" dirty="0">
                <a:solidFill>
                  <a:srgbClr val="000000"/>
                </a:solidFill>
              </a:rPr>
              <a:t> to apply the changes </a:t>
            </a:r>
          </a:p>
        </p:txBody>
      </p:sp>
      <p:sp>
        <p:nvSpPr>
          <p:cNvPr id="2" name="Title 1">
            <a:extLst>
              <a:ext uri="{FF2B5EF4-FFF2-40B4-BE49-F238E27FC236}">
                <a16:creationId xmlns:a16="http://schemas.microsoft.com/office/drawing/2014/main" id="{4DFD2C47-5A2D-4503-8783-A4B7366DE787}"/>
              </a:ext>
            </a:extLst>
          </p:cNvPr>
          <p:cNvSpPr>
            <a:spLocks noGrp="1"/>
          </p:cNvSpPr>
          <p:nvPr>
            <p:ph type="ctrTitle"/>
          </p:nvPr>
        </p:nvSpPr>
        <p:spPr>
          <a:xfrm>
            <a:off x="5180650" y="457300"/>
            <a:ext cx="3857024" cy="481200"/>
          </a:xfrm>
        </p:spPr>
        <p:txBody>
          <a:bodyPr/>
          <a:lstStyle/>
          <a:p>
            <a:r>
              <a:rPr lang="en-US" sz="3200" dirty="0"/>
              <a:t>Configuring SNMP traps</a:t>
            </a:r>
            <a:endParaRPr lang="en-CH" sz="3200" dirty="0"/>
          </a:p>
        </p:txBody>
      </p:sp>
    </p:spTree>
    <p:extLst>
      <p:ext uri="{BB962C8B-B14F-4D97-AF65-F5344CB8AC3E}">
        <p14:creationId xmlns:p14="http://schemas.microsoft.com/office/powerpoint/2010/main" val="2550472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233915" y="1580042"/>
            <a:ext cx="3395331" cy="19834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400" dirty="0">
                <a:solidFill>
                  <a:srgbClr val="53A7D5"/>
                </a:solidFill>
              </a:rPr>
              <a:t>Types of monitoring tools</a:t>
            </a:r>
          </a:p>
        </p:txBody>
      </p:sp>
      <p:pic>
        <p:nvPicPr>
          <p:cNvPr id="6" name="Picture 5">
            <a:extLst>
              <a:ext uri="{FF2B5EF4-FFF2-40B4-BE49-F238E27FC236}">
                <a16:creationId xmlns:a16="http://schemas.microsoft.com/office/drawing/2014/main" id="{8AC868AF-07C2-4267-AEBA-67F683440B75}"/>
              </a:ext>
            </a:extLst>
          </p:cNvPr>
          <p:cNvPicPr>
            <a:picLocks noChangeAspect="1"/>
          </p:cNvPicPr>
          <p:nvPr/>
        </p:nvPicPr>
        <p:blipFill>
          <a:blip r:embed="rId3"/>
          <a:stretch>
            <a:fillRect/>
          </a:stretch>
        </p:blipFill>
        <p:spPr>
          <a:xfrm>
            <a:off x="4000500" y="-1"/>
            <a:ext cx="5143500" cy="5143500"/>
          </a:xfrm>
          <a:prstGeom prst="rect">
            <a:avLst/>
          </a:prstGeom>
        </p:spPr>
      </p:pic>
    </p:spTree>
    <p:extLst>
      <p:ext uri="{BB962C8B-B14F-4D97-AF65-F5344CB8AC3E}">
        <p14:creationId xmlns:p14="http://schemas.microsoft.com/office/powerpoint/2010/main" val="1581815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29"/>
          <p:cNvGrpSpPr/>
          <p:nvPr/>
        </p:nvGrpSpPr>
        <p:grpSpPr>
          <a:xfrm>
            <a:off x="6611897"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sp>
        <p:nvSpPr>
          <p:cNvPr id="515" name="Google Shape;515;p29"/>
          <p:cNvSpPr txBox="1">
            <a:spLocks noGrp="1"/>
          </p:cNvSpPr>
          <p:nvPr>
            <p:ph type="subTitle" idx="1"/>
          </p:nvPr>
        </p:nvSpPr>
        <p:spPr>
          <a:xfrm>
            <a:off x="1621437" y="1167893"/>
            <a:ext cx="5867506" cy="2477544"/>
          </a:xfrm>
          <a:prstGeom prst="rect">
            <a:avLst/>
          </a:prstGeom>
          <a:noFill/>
        </p:spPr>
        <p:txBody>
          <a:bodyPr spcFirstLastPara="1" wrap="square" lIns="91425" tIns="91425" rIns="91425" bIns="91425" anchor="t" anchorCtr="0">
            <a:noAutofit/>
          </a:bodyPr>
          <a:lstStyle/>
          <a:p>
            <a:pPr marL="0" indent="0" algn="l">
              <a:spcAft>
                <a:spcPts val="600"/>
              </a:spcAft>
            </a:pPr>
            <a:r>
              <a:rPr lang="en-US" b="1" dirty="0"/>
              <a:t>Monitoring of network performance is required for the following reasons:</a:t>
            </a:r>
          </a:p>
          <a:p>
            <a:pPr marL="171446" indent="-171446" algn="just">
              <a:spcAft>
                <a:spcPts val="300"/>
              </a:spcAft>
              <a:buFont typeface="Arial" panose="020B0604020202020204" pitchFamily="34" charset="0"/>
              <a:buChar char="•"/>
            </a:pPr>
            <a:r>
              <a:rPr lang="en-US" dirty="0"/>
              <a:t>To automatically discover, monitor, and manage SNMP network devices.</a:t>
            </a:r>
            <a:endParaRPr lang="en-US" dirty="0">
              <a:latin typeface="Anaheim" panose="02000503000000000000" pitchFamily="2" charset="0"/>
            </a:endParaRPr>
          </a:p>
          <a:p>
            <a:pPr marL="171446" indent="-171446" algn="just">
              <a:spcAft>
                <a:spcPts val="300"/>
              </a:spcAft>
              <a:buFont typeface="Arial" panose="020B0604020202020204" pitchFamily="34" charset="0"/>
              <a:buChar char="•"/>
            </a:pPr>
            <a:r>
              <a:rPr lang="en-US" dirty="0"/>
              <a:t>To view the network performance and hence identify any strategic issues which may arise (such as points of unreliability, Quality of service, Bottlenecks </a:t>
            </a:r>
            <a:r>
              <a:rPr lang="en-US" dirty="0" err="1"/>
              <a:t>etc</a:t>
            </a:r>
            <a:r>
              <a:rPr lang="en-US" dirty="0"/>
              <a:t>).</a:t>
            </a:r>
            <a:endParaRPr lang="en-US" dirty="0">
              <a:latin typeface="Anaheim" panose="02000503000000000000" pitchFamily="2" charset="0"/>
            </a:endParaRPr>
          </a:p>
          <a:p>
            <a:pPr marL="171446" indent="-171446" algn="just">
              <a:buFont typeface="Arial" panose="020B0604020202020204" pitchFamily="34" charset="0"/>
              <a:buChar char="•"/>
            </a:pPr>
            <a:r>
              <a:rPr lang="en-US" dirty="0"/>
              <a:t>It also provides the data in an intuitive formats like dashboards and graphs. </a:t>
            </a:r>
          </a:p>
          <a:p>
            <a:pPr marL="171446" indent="-171446" algn="just">
              <a:buFont typeface="Arial" panose="020B0604020202020204" pitchFamily="34" charset="0"/>
              <a:buChar char="•"/>
            </a:pPr>
            <a:endParaRPr lang="en-US" dirty="0"/>
          </a:p>
          <a:p>
            <a:pPr marL="0" indent="0" algn="just"/>
            <a:endParaRPr lang="en-US" b="1" dirty="0"/>
          </a:p>
          <a:p>
            <a:pPr marL="0" indent="0" algn="just">
              <a:spcAft>
                <a:spcPts val="600"/>
              </a:spcAft>
            </a:pPr>
            <a:r>
              <a:rPr lang="en-US" b="1" dirty="0"/>
              <a:t>Monitoring Tools are broadly classified according to the following parameters:</a:t>
            </a:r>
          </a:p>
          <a:p>
            <a:pPr marL="285743" indent="-285743" algn="just">
              <a:spcAft>
                <a:spcPts val="300"/>
              </a:spcAft>
              <a:buFont typeface="Arial" panose="020B0604020202020204" pitchFamily="34" charset="0"/>
              <a:buChar char="•"/>
            </a:pPr>
            <a:r>
              <a:rPr lang="en-US" dirty="0"/>
              <a:t>Active/Passive</a:t>
            </a:r>
          </a:p>
          <a:p>
            <a:pPr marL="285743" indent="-285743" algn="just">
              <a:spcAft>
                <a:spcPts val="300"/>
              </a:spcAft>
              <a:buFont typeface="Arial" panose="020B0604020202020204" pitchFamily="34" charset="0"/>
              <a:buChar char="•"/>
            </a:pPr>
            <a:r>
              <a:rPr lang="en-US" dirty="0"/>
              <a:t>Network Layer Used</a:t>
            </a:r>
          </a:p>
          <a:p>
            <a:pPr marL="285743" indent="-285743" algn="just">
              <a:spcAft>
                <a:spcPts val="600"/>
              </a:spcAft>
              <a:buFont typeface="Arial" panose="020B0604020202020204" pitchFamily="34" charset="0"/>
              <a:buChar char="•"/>
            </a:pPr>
            <a:r>
              <a:rPr lang="en-US" dirty="0"/>
              <a:t>Basic Operation</a:t>
            </a:r>
            <a:endParaRPr lang="en-US" b="1" dirty="0"/>
          </a:p>
          <a:p>
            <a:pPr marL="0" indent="0" algn="just"/>
            <a:endParaRPr lang="en-US" b="1" dirty="0"/>
          </a:p>
          <a:p>
            <a:pPr marL="0" indent="0" algn="just"/>
            <a:endParaRPr lang="en-US" dirty="0"/>
          </a:p>
          <a:p>
            <a:pPr marL="171446" indent="-171446" algn="just">
              <a:buFont typeface="Arial" panose="020B0604020202020204" pitchFamily="34" charset="0"/>
              <a:buChar char="•"/>
            </a:pPr>
            <a:endParaRPr lang="en-US" dirty="0"/>
          </a:p>
          <a:p>
            <a:pPr marL="0" indent="0"/>
            <a:endParaRPr lang="en-US" dirty="0"/>
          </a:p>
        </p:txBody>
      </p:sp>
      <p:sp>
        <p:nvSpPr>
          <p:cNvPr id="516" name="Google Shape;516;p29"/>
          <p:cNvSpPr txBox="1">
            <a:spLocks noGrp="1"/>
          </p:cNvSpPr>
          <p:nvPr>
            <p:ph type="ctrTitle"/>
          </p:nvPr>
        </p:nvSpPr>
        <p:spPr>
          <a:xfrm>
            <a:off x="2116205" y="605449"/>
            <a:ext cx="4669200" cy="384900"/>
          </a:xfrm>
          <a:prstGeom prst="rect">
            <a:avLst/>
          </a:prstGeom>
        </p:spPr>
        <p:txBody>
          <a:bodyPr spcFirstLastPara="1" wrap="square" lIns="91425" tIns="91425" rIns="91425" bIns="91425" anchor="b" anchorCtr="0">
            <a:noAutofit/>
          </a:bodyPr>
          <a:lstStyle/>
          <a:p>
            <a:r>
              <a:rPr lang="en-US" sz="4000" dirty="0"/>
              <a:t>Overview</a:t>
            </a:r>
            <a:endParaRPr sz="4000" dirty="0"/>
          </a:p>
        </p:txBody>
      </p:sp>
      <p:grpSp>
        <p:nvGrpSpPr>
          <p:cNvPr id="517" name="Google Shape;517;p29"/>
          <p:cNvGrpSpPr/>
          <p:nvPr/>
        </p:nvGrpSpPr>
        <p:grpSpPr>
          <a:xfrm>
            <a:off x="5945674" y="3309442"/>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chemeClr val="accent1"/>
            </a:solidFill>
            <a:ln>
              <a:noFill/>
            </a:ln>
          </p:spPr>
          <p:txBody>
            <a:bodyPr spcFirstLastPara="1" wrap="square" lIns="91425" tIns="91425" rIns="91425" bIns="91425" anchor="ctr" anchorCtr="0">
              <a:noAutofit/>
            </a:bodyPr>
            <a:lstStyle/>
            <a:p>
              <a:pPr defTabSz="914378"/>
              <a:endParaRPr dirty="0"/>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defTabSz="914378"/>
              <a:endParaRPr dirty="0"/>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defTabSz="914378"/>
              <a:endParaRPr dirty="0"/>
            </a:p>
          </p:txBody>
        </p:sp>
      </p:grpSp>
      <p:sp>
        <p:nvSpPr>
          <p:cNvPr id="526" name="Google Shape;526;p29"/>
          <p:cNvSpPr/>
          <p:nvPr/>
        </p:nvSpPr>
        <p:spPr>
          <a:xfrm flipH="1">
            <a:off x="8904119" y="5013938"/>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defTabSz="914378"/>
            <a:endParaRPr dirty="0"/>
          </a:p>
        </p:txBody>
      </p:sp>
      <p:grpSp>
        <p:nvGrpSpPr>
          <p:cNvPr id="527" name="Google Shape;527;p29"/>
          <p:cNvGrpSpPr/>
          <p:nvPr/>
        </p:nvGrpSpPr>
        <p:grpSpPr>
          <a:xfrm>
            <a:off x="5783854" y="4886892"/>
            <a:ext cx="3355860" cy="80095"/>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grpSp>
      <p:grpSp>
        <p:nvGrpSpPr>
          <p:cNvPr id="533" name="Google Shape;533;p29"/>
          <p:cNvGrpSpPr/>
          <p:nvPr/>
        </p:nvGrpSpPr>
        <p:grpSpPr>
          <a:xfrm>
            <a:off x="7352177"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grpSp>
        <p:nvGrpSpPr>
          <p:cNvPr id="635" name="Google Shape;635;p29"/>
          <p:cNvGrpSpPr/>
          <p:nvPr/>
        </p:nvGrpSpPr>
        <p:grpSpPr>
          <a:xfrm>
            <a:off x="591097"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grpSp>
        <p:nvGrpSpPr>
          <p:cNvPr id="640" name="Google Shape;640;p29"/>
          <p:cNvGrpSpPr/>
          <p:nvPr/>
        </p:nvGrpSpPr>
        <p:grpSpPr>
          <a:xfrm>
            <a:off x="1433178"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spTree>
    <p:extLst>
      <p:ext uri="{BB962C8B-B14F-4D97-AF65-F5344CB8AC3E}">
        <p14:creationId xmlns:p14="http://schemas.microsoft.com/office/powerpoint/2010/main" val="220252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E9A62E-E607-49B9-83FE-8A7AE1D6DC5E}"/>
              </a:ext>
            </a:extLst>
          </p:cNvPr>
          <p:cNvSpPr>
            <a:spLocks noGrp="1"/>
          </p:cNvSpPr>
          <p:nvPr>
            <p:ph type="ctrTitle"/>
          </p:nvPr>
        </p:nvSpPr>
        <p:spPr>
          <a:xfrm>
            <a:off x="3733801" y="457300"/>
            <a:ext cx="5410200" cy="481200"/>
          </a:xfrm>
        </p:spPr>
        <p:txBody>
          <a:bodyPr/>
          <a:lstStyle/>
          <a:p>
            <a:r>
              <a:rPr lang="en-US" sz="2800" dirty="0"/>
              <a:t>Integrated SNMP Monitoring Platforms</a:t>
            </a:r>
            <a:endParaRPr lang="en-GB" sz="2800" dirty="0"/>
          </a:p>
        </p:txBody>
      </p:sp>
      <p:graphicFrame>
        <p:nvGraphicFramePr>
          <p:cNvPr id="6" name="Content Placeholder 2">
            <a:extLst>
              <a:ext uri="{FF2B5EF4-FFF2-40B4-BE49-F238E27FC236}">
                <a16:creationId xmlns:a16="http://schemas.microsoft.com/office/drawing/2014/main" id="{758BFB21-1F09-4B7D-B8AF-9C6A900E7ECA}"/>
              </a:ext>
            </a:extLst>
          </p:cNvPr>
          <p:cNvGraphicFramePr>
            <a:graphicFrameLocks/>
          </p:cNvGraphicFramePr>
          <p:nvPr/>
        </p:nvGraphicFramePr>
        <p:xfrm>
          <a:off x="591457" y="1752663"/>
          <a:ext cx="8106228" cy="2933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0102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8068A2-4998-4623-AF1F-72AD2739D434}"/>
              </a:ext>
            </a:extLst>
          </p:cNvPr>
          <p:cNvSpPr>
            <a:spLocks noGrp="1"/>
          </p:cNvSpPr>
          <p:nvPr>
            <p:ph type="subTitle" idx="1"/>
          </p:nvPr>
        </p:nvSpPr>
        <p:spPr>
          <a:xfrm flipH="1">
            <a:off x="867450" y="1801700"/>
            <a:ext cx="7409100" cy="2884500"/>
          </a:xfrm>
        </p:spPr>
        <p:txBody>
          <a:bodyPr/>
          <a:lstStyle/>
          <a:p>
            <a:r>
              <a:rPr lang="en-US" sz="1800" dirty="0">
                <a:solidFill>
                  <a:srgbClr val="000000"/>
                </a:solidFill>
                <a:latin typeface="Anaheim" panose="02000503000000000000" pitchFamily="2" charset="0"/>
                <a:ea typeface="+mn-ea"/>
                <a:cs typeface="+mn-cs"/>
              </a:rPr>
              <a:t>Passive network analyzer merely listens to traffic that is on the network. They do not generate any traffic themselves while collecting data.</a:t>
            </a:r>
          </a:p>
          <a:p>
            <a:r>
              <a:rPr lang="en-US" sz="1800" dirty="0">
                <a:solidFill>
                  <a:srgbClr val="000000"/>
                </a:solidFill>
                <a:latin typeface="Anaheim" panose="02000503000000000000" pitchFamily="2" charset="0"/>
                <a:ea typeface="+mn-ea"/>
                <a:cs typeface="+mn-cs"/>
              </a:rPr>
              <a:t>They are also known as packet capture tools or packet sniffers.</a:t>
            </a:r>
          </a:p>
          <a:p>
            <a:r>
              <a:rPr lang="en-US" sz="1800" dirty="0">
                <a:solidFill>
                  <a:srgbClr val="000000"/>
                </a:solidFill>
                <a:latin typeface="Anaheim" panose="02000503000000000000" pitchFamily="2" charset="0"/>
                <a:ea typeface="+mn-ea"/>
                <a:cs typeface="+mn-cs"/>
              </a:rPr>
              <a:t>As they will only see the traffic which is local to the device running the analyzer, the breadth of the analysis generated by passive tools is fundamentally limited.</a:t>
            </a:r>
          </a:p>
          <a:p>
            <a:r>
              <a:rPr lang="en-US" sz="1800" dirty="0">
                <a:solidFill>
                  <a:srgbClr val="000000"/>
                </a:solidFill>
                <a:latin typeface="Anaheim" panose="02000503000000000000" pitchFamily="2" charset="0"/>
                <a:ea typeface="+mn-ea"/>
                <a:cs typeface="+mn-cs"/>
              </a:rPr>
              <a:t>E.g.:- A passive system would only see traffic sent to or from its host in a switched Ethernet environment.</a:t>
            </a:r>
          </a:p>
          <a:p>
            <a:endParaRPr lang="en-GB" sz="1800" dirty="0">
              <a:solidFill>
                <a:srgbClr val="000000"/>
              </a:solidFill>
              <a:latin typeface="Anaheim" panose="02000503000000000000" pitchFamily="2" charset="0"/>
            </a:endParaRPr>
          </a:p>
        </p:txBody>
      </p:sp>
      <p:sp>
        <p:nvSpPr>
          <p:cNvPr id="3" name="Title 2">
            <a:extLst>
              <a:ext uri="{FF2B5EF4-FFF2-40B4-BE49-F238E27FC236}">
                <a16:creationId xmlns:a16="http://schemas.microsoft.com/office/drawing/2014/main" id="{F5F171FB-9FAD-4310-A73D-815F88087310}"/>
              </a:ext>
            </a:extLst>
          </p:cNvPr>
          <p:cNvSpPr>
            <a:spLocks noGrp="1"/>
          </p:cNvSpPr>
          <p:nvPr>
            <p:ph type="ctrTitle"/>
          </p:nvPr>
        </p:nvSpPr>
        <p:spPr>
          <a:xfrm>
            <a:off x="5180649" y="457300"/>
            <a:ext cx="3963351" cy="481200"/>
          </a:xfrm>
        </p:spPr>
        <p:txBody>
          <a:bodyPr/>
          <a:lstStyle/>
          <a:p>
            <a:r>
              <a:rPr lang="en-US" sz="3200" dirty="0">
                <a:solidFill>
                  <a:srgbClr val="000000"/>
                </a:solidFill>
              </a:rPr>
              <a:t>Passive Analysis</a:t>
            </a:r>
            <a:endParaRPr lang="en-GB" sz="3200" dirty="0">
              <a:solidFill>
                <a:srgbClr val="000000"/>
              </a:solidFill>
            </a:endParaRPr>
          </a:p>
        </p:txBody>
      </p:sp>
    </p:spTree>
    <p:extLst>
      <p:ext uri="{BB962C8B-B14F-4D97-AF65-F5344CB8AC3E}">
        <p14:creationId xmlns:p14="http://schemas.microsoft.com/office/powerpoint/2010/main" val="1969422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45789B-0820-4AD3-BFB5-76503CA4B97A}"/>
              </a:ext>
            </a:extLst>
          </p:cNvPr>
          <p:cNvSpPr>
            <a:spLocks noGrp="1"/>
          </p:cNvSpPr>
          <p:nvPr>
            <p:ph type="subTitle" idx="1"/>
          </p:nvPr>
        </p:nvSpPr>
        <p:spPr>
          <a:xfrm flipH="1">
            <a:off x="333827" y="1528643"/>
            <a:ext cx="8302172" cy="2884500"/>
          </a:xfrm>
        </p:spPr>
        <p:txBody>
          <a:bodyPr/>
          <a:lstStyle/>
          <a:p>
            <a:pPr>
              <a:lnSpc>
                <a:spcPct val="110000"/>
              </a:lnSpc>
            </a:pPr>
            <a:r>
              <a:rPr lang="en-US" sz="1600" dirty="0"/>
              <a:t>The Application and Service monitoring tools, keep track of crucial systems necessary to keep the network up, healthy and running.</a:t>
            </a:r>
          </a:p>
          <a:p>
            <a:pPr>
              <a:lnSpc>
                <a:spcPct val="110000"/>
              </a:lnSpc>
            </a:pPr>
            <a:r>
              <a:rPr lang="en-US" sz="1600" dirty="0"/>
              <a:t>This tool notifies the authorized personnel and network administrators, so the problem gets fixed long before it takes out the entire system.</a:t>
            </a:r>
          </a:p>
          <a:p>
            <a:pPr>
              <a:lnSpc>
                <a:spcPct val="110000"/>
              </a:lnSpc>
            </a:pPr>
            <a:r>
              <a:rPr lang="en-US" sz="1600" dirty="0"/>
              <a:t>This type of monitoring tool depends less on the network equipment and infrastructure and more on the actual servers that provide user services. </a:t>
            </a:r>
          </a:p>
          <a:p>
            <a:pPr>
              <a:lnSpc>
                <a:spcPct val="110000"/>
              </a:lnSpc>
            </a:pPr>
            <a:r>
              <a:rPr lang="en-US" sz="1600" dirty="0"/>
              <a:t>One everyday use for application monitoring is Website availability monitoring.</a:t>
            </a:r>
          </a:p>
          <a:p>
            <a:pPr>
              <a:lnSpc>
                <a:spcPct val="110000"/>
              </a:lnSpc>
            </a:pPr>
            <a:r>
              <a:rPr lang="en-US" sz="1600" dirty="0"/>
              <a:t>Database monitoring consists of Server load, memory and disk usage, transaction rate, and concurrent connection count. Administrators can use this information to quickly identify and resolve application problems and evaluate infrastructure performance for bottlenecks or excess capacity.</a:t>
            </a:r>
          </a:p>
        </p:txBody>
      </p:sp>
      <p:sp>
        <p:nvSpPr>
          <p:cNvPr id="3" name="Title 2">
            <a:extLst>
              <a:ext uri="{FF2B5EF4-FFF2-40B4-BE49-F238E27FC236}">
                <a16:creationId xmlns:a16="http://schemas.microsoft.com/office/drawing/2014/main" id="{CE97536C-6294-47BF-BD91-484CE7BB8D00}"/>
              </a:ext>
            </a:extLst>
          </p:cNvPr>
          <p:cNvSpPr>
            <a:spLocks noGrp="1"/>
          </p:cNvSpPr>
          <p:nvPr>
            <p:ph type="ctrTitle"/>
          </p:nvPr>
        </p:nvSpPr>
        <p:spPr>
          <a:xfrm>
            <a:off x="3643086" y="472540"/>
            <a:ext cx="5500913" cy="481200"/>
          </a:xfrm>
        </p:spPr>
        <p:txBody>
          <a:bodyPr/>
          <a:lstStyle/>
          <a:p>
            <a:r>
              <a:rPr lang="en-US" sz="2800" dirty="0"/>
              <a:t>Application and Service Monitoring</a:t>
            </a:r>
            <a:endParaRPr lang="en-GB" sz="2800" dirty="0"/>
          </a:p>
        </p:txBody>
      </p:sp>
    </p:spTree>
    <p:extLst>
      <p:ext uri="{BB962C8B-B14F-4D97-AF65-F5344CB8AC3E}">
        <p14:creationId xmlns:p14="http://schemas.microsoft.com/office/powerpoint/2010/main" val="2977655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45789B-0820-4AD3-BFB5-76503CA4B97A}"/>
              </a:ext>
            </a:extLst>
          </p:cNvPr>
          <p:cNvSpPr>
            <a:spLocks noGrp="1"/>
          </p:cNvSpPr>
          <p:nvPr>
            <p:ph type="subTitle" idx="1"/>
          </p:nvPr>
        </p:nvSpPr>
        <p:spPr>
          <a:xfrm flipH="1">
            <a:off x="333827" y="1528643"/>
            <a:ext cx="8302172" cy="2884500"/>
          </a:xfrm>
        </p:spPr>
        <p:txBody>
          <a:bodyPr/>
          <a:lstStyle/>
          <a:p>
            <a:pPr>
              <a:lnSpc>
                <a:spcPct val="110000"/>
              </a:lnSpc>
            </a:pPr>
            <a:r>
              <a:rPr lang="en-US" sz="1600" dirty="0"/>
              <a:t>Instead of looking at the traffic from a packet level, flow monitoring analyses the network traffic as flows.</a:t>
            </a:r>
          </a:p>
          <a:p>
            <a:pPr>
              <a:lnSpc>
                <a:spcPct val="110000"/>
              </a:lnSpc>
            </a:pPr>
            <a:r>
              <a:rPr lang="en-US" sz="1600" dirty="0"/>
              <a:t>Flow monitoring aggregates the network based on individual connections, protocols, users, or applications.</a:t>
            </a:r>
          </a:p>
          <a:p>
            <a:pPr>
              <a:lnSpc>
                <a:spcPct val="110000"/>
              </a:lnSpc>
            </a:pPr>
            <a:r>
              <a:rPr lang="en-US" sz="1600" dirty="0"/>
              <a:t>It allows them to provide a bigger picture view of the network, which includes specific information on connection performance and Application and insight into routing and even network security.</a:t>
            </a:r>
          </a:p>
          <a:p>
            <a:pPr>
              <a:lnSpc>
                <a:spcPct val="110000"/>
              </a:lnSpc>
            </a:pPr>
            <a:r>
              <a:rPr lang="en-US" sz="1600" dirty="0"/>
              <a:t>As flow monitoring can identify traffic trends, It also aids in traffic engineering and network planning.</a:t>
            </a:r>
          </a:p>
        </p:txBody>
      </p:sp>
      <p:sp>
        <p:nvSpPr>
          <p:cNvPr id="3" name="Title 2">
            <a:extLst>
              <a:ext uri="{FF2B5EF4-FFF2-40B4-BE49-F238E27FC236}">
                <a16:creationId xmlns:a16="http://schemas.microsoft.com/office/drawing/2014/main" id="{CE97536C-6294-47BF-BD91-484CE7BB8D00}"/>
              </a:ext>
            </a:extLst>
          </p:cNvPr>
          <p:cNvSpPr>
            <a:spLocks noGrp="1"/>
          </p:cNvSpPr>
          <p:nvPr>
            <p:ph type="ctrTitle"/>
          </p:nvPr>
        </p:nvSpPr>
        <p:spPr>
          <a:xfrm>
            <a:off x="3643086" y="457300"/>
            <a:ext cx="5500913" cy="481200"/>
          </a:xfrm>
        </p:spPr>
        <p:txBody>
          <a:bodyPr/>
          <a:lstStyle/>
          <a:p>
            <a:r>
              <a:rPr lang="en-US" sz="3200" dirty="0"/>
              <a:t>Flow Monitoring</a:t>
            </a:r>
            <a:endParaRPr lang="en-GB" sz="3200" dirty="0"/>
          </a:p>
        </p:txBody>
      </p:sp>
    </p:spTree>
    <p:extLst>
      <p:ext uri="{BB962C8B-B14F-4D97-AF65-F5344CB8AC3E}">
        <p14:creationId xmlns:p14="http://schemas.microsoft.com/office/powerpoint/2010/main" val="2300544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7738" y="433346"/>
            <a:ext cx="3956261"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t>WHAT IS DNS?</a:t>
            </a:r>
            <a:endParaRPr sz="3200" dirty="0"/>
          </a:p>
        </p:txBody>
      </p:sp>
      <p:grpSp>
        <p:nvGrpSpPr>
          <p:cNvPr id="811" name="Google Shape;811;p33"/>
          <p:cNvGrpSpPr/>
          <p:nvPr/>
        </p:nvGrpSpPr>
        <p:grpSpPr>
          <a:xfrm>
            <a:off x="5027795" y="3269630"/>
            <a:ext cx="1989550" cy="713693"/>
            <a:chOff x="1575694" y="930575"/>
            <a:chExt cx="1989550" cy="713693"/>
          </a:xfrm>
        </p:grpSpPr>
        <p:sp>
          <p:nvSpPr>
            <p:cNvPr id="812" name="Google Shape;812;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4" name="Google Shape;814;p33"/>
          <p:cNvGrpSpPr/>
          <p:nvPr/>
        </p:nvGrpSpPr>
        <p:grpSpPr>
          <a:xfrm>
            <a:off x="1257306" y="3269630"/>
            <a:ext cx="1989550" cy="713693"/>
            <a:chOff x="1575694" y="930575"/>
            <a:chExt cx="1989550" cy="713693"/>
          </a:xfrm>
        </p:grpSpPr>
        <p:sp>
          <p:nvSpPr>
            <p:cNvPr id="815" name="Google Shape;815;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7" name="Google Shape;817;p33"/>
          <p:cNvGrpSpPr/>
          <p:nvPr/>
        </p:nvGrpSpPr>
        <p:grpSpPr>
          <a:xfrm>
            <a:off x="5027795" y="1564105"/>
            <a:ext cx="1989550" cy="713693"/>
            <a:chOff x="1575694" y="930575"/>
            <a:chExt cx="1989550" cy="713693"/>
          </a:xfrm>
        </p:grpSpPr>
        <p:sp>
          <p:nvSpPr>
            <p:cNvPr id="818" name="Google Shape;818;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 name="Google Shape;820;p33"/>
          <p:cNvGrpSpPr/>
          <p:nvPr/>
        </p:nvGrpSpPr>
        <p:grpSpPr>
          <a:xfrm>
            <a:off x="1257306" y="1564105"/>
            <a:ext cx="1989550" cy="713693"/>
            <a:chOff x="1575694" y="930575"/>
            <a:chExt cx="1989550" cy="713693"/>
          </a:xfrm>
        </p:grpSpPr>
        <p:sp>
          <p:nvSpPr>
            <p:cNvPr id="821" name="Google Shape;821;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3" name="Google Shape;823;p33"/>
          <p:cNvSpPr txBox="1">
            <a:spLocks noGrp="1"/>
          </p:cNvSpPr>
          <p:nvPr>
            <p:ph type="subTitle" idx="1"/>
          </p:nvPr>
        </p:nvSpPr>
        <p:spPr>
          <a:xfrm>
            <a:off x="1158688" y="2239450"/>
            <a:ext cx="3067200" cy="9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naheim"/>
                <a:ea typeface="Anaheim"/>
                <a:cs typeface="Anaheim"/>
                <a:sym typeface="Anaheim"/>
              </a:rPr>
              <a:t>The Domain Name System (DNS) is the phonebook of the Internet. </a:t>
            </a:r>
          </a:p>
        </p:txBody>
      </p:sp>
      <p:sp>
        <p:nvSpPr>
          <p:cNvPr id="824" name="Google Shape;824;p33"/>
          <p:cNvSpPr txBox="1">
            <a:spLocks noGrp="1"/>
          </p:cNvSpPr>
          <p:nvPr>
            <p:ph type="ctrTitle" idx="2"/>
          </p:nvPr>
        </p:nvSpPr>
        <p:spPr>
          <a:xfrm>
            <a:off x="1333517" y="3365575"/>
            <a:ext cx="1657776"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03</a:t>
            </a:r>
            <a:endParaRPr sz="1400" dirty="0"/>
          </a:p>
          <a:p>
            <a:pPr marL="0" lvl="0" indent="0" algn="l" rtl="0">
              <a:spcBef>
                <a:spcPts val="0"/>
              </a:spcBef>
              <a:spcAft>
                <a:spcPts val="0"/>
              </a:spcAft>
              <a:buNone/>
            </a:pPr>
            <a:r>
              <a:rPr lang="en-US" sz="1400" dirty="0"/>
              <a:t>Browser Interaction</a:t>
            </a:r>
            <a:endParaRPr sz="1400" dirty="0"/>
          </a:p>
        </p:txBody>
      </p:sp>
      <p:sp>
        <p:nvSpPr>
          <p:cNvPr id="825" name="Google Shape;825;p33"/>
          <p:cNvSpPr txBox="1">
            <a:spLocks noGrp="1"/>
          </p:cNvSpPr>
          <p:nvPr>
            <p:ph type="ctrTitle"/>
          </p:nvPr>
        </p:nvSpPr>
        <p:spPr>
          <a:xfrm>
            <a:off x="1333517" y="1663150"/>
            <a:ext cx="915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01</a:t>
            </a:r>
            <a:endParaRPr sz="1400" dirty="0"/>
          </a:p>
          <a:p>
            <a:pPr marL="0" lvl="0" indent="0" algn="l" rtl="0">
              <a:spcBef>
                <a:spcPts val="0"/>
              </a:spcBef>
              <a:spcAft>
                <a:spcPts val="0"/>
              </a:spcAft>
              <a:buNone/>
            </a:pPr>
            <a:r>
              <a:rPr lang="en" sz="1400" dirty="0"/>
              <a:t>DEFINITION</a:t>
            </a:r>
            <a:endParaRPr sz="1400" dirty="0"/>
          </a:p>
        </p:txBody>
      </p:sp>
      <p:sp>
        <p:nvSpPr>
          <p:cNvPr id="826" name="Google Shape;826;p33"/>
          <p:cNvSpPr txBox="1">
            <a:spLocks noGrp="1"/>
          </p:cNvSpPr>
          <p:nvPr>
            <p:ph type="ctrTitle" idx="4"/>
          </p:nvPr>
        </p:nvSpPr>
        <p:spPr>
          <a:xfrm>
            <a:off x="5092945" y="3365575"/>
            <a:ext cx="1293677"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400" dirty="0"/>
              <a:t>04</a:t>
            </a:r>
            <a:endParaRPr sz="1400" dirty="0"/>
          </a:p>
          <a:p>
            <a:pPr marL="0" lvl="0" indent="0" algn="l" rtl="0">
              <a:spcBef>
                <a:spcPts val="0"/>
              </a:spcBef>
              <a:spcAft>
                <a:spcPts val="0"/>
              </a:spcAft>
              <a:buClr>
                <a:schemeClr val="dk1"/>
              </a:buClr>
              <a:buSzPts val="1100"/>
              <a:buFont typeface="Arial"/>
              <a:buNone/>
            </a:pPr>
            <a:r>
              <a:rPr lang="en" sz="1400" dirty="0"/>
              <a:t>Translation</a:t>
            </a:r>
            <a:endParaRPr sz="1400" dirty="0"/>
          </a:p>
        </p:txBody>
      </p:sp>
      <p:sp>
        <p:nvSpPr>
          <p:cNvPr id="827" name="Google Shape;827;p33"/>
          <p:cNvSpPr txBox="1">
            <a:spLocks noGrp="1"/>
          </p:cNvSpPr>
          <p:nvPr>
            <p:ph type="subTitle" idx="3"/>
          </p:nvPr>
        </p:nvSpPr>
        <p:spPr>
          <a:xfrm>
            <a:off x="1158688" y="3937800"/>
            <a:ext cx="3067200" cy="9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naheim"/>
                <a:ea typeface="Anaheim"/>
                <a:cs typeface="Anaheim"/>
                <a:sym typeface="Anaheim"/>
              </a:rPr>
              <a:t>Web browsers interact through Internet Protocol (IP) addresses</a:t>
            </a:r>
          </a:p>
        </p:txBody>
      </p:sp>
      <p:sp>
        <p:nvSpPr>
          <p:cNvPr id="828" name="Google Shape;828;p33"/>
          <p:cNvSpPr txBox="1">
            <a:spLocks noGrp="1"/>
          </p:cNvSpPr>
          <p:nvPr>
            <p:ph type="subTitle" idx="5"/>
          </p:nvPr>
        </p:nvSpPr>
        <p:spPr>
          <a:xfrm>
            <a:off x="4918112" y="3937701"/>
            <a:ext cx="3067200" cy="9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naheim"/>
                <a:ea typeface="Anaheim"/>
                <a:cs typeface="Anaheim"/>
                <a:sym typeface="Anaheim"/>
              </a:rPr>
              <a:t>DNS translates domain names to IP addresses so browsers can load Internet resources.</a:t>
            </a:r>
          </a:p>
        </p:txBody>
      </p:sp>
      <p:sp>
        <p:nvSpPr>
          <p:cNvPr id="829" name="Google Shape;829;p33"/>
          <p:cNvSpPr txBox="1">
            <a:spLocks noGrp="1"/>
          </p:cNvSpPr>
          <p:nvPr>
            <p:ph type="ctrTitle" idx="6"/>
          </p:nvPr>
        </p:nvSpPr>
        <p:spPr>
          <a:xfrm>
            <a:off x="5092946" y="1663150"/>
            <a:ext cx="1577212"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400" dirty="0"/>
              <a:t>02</a:t>
            </a:r>
            <a:endParaRPr sz="1400" dirty="0"/>
          </a:p>
          <a:p>
            <a:pPr marL="0" lvl="0" indent="0" algn="l" rtl="0">
              <a:spcBef>
                <a:spcPts val="0"/>
              </a:spcBef>
              <a:spcAft>
                <a:spcPts val="0"/>
              </a:spcAft>
              <a:buNone/>
            </a:pPr>
            <a:r>
              <a:rPr lang="en-IN" sz="1400" dirty="0"/>
              <a:t>Access</a:t>
            </a:r>
            <a:r>
              <a:rPr lang="en" sz="1400" dirty="0"/>
              <a:t> Information</a:t>
            </a:r>
            <a:endParaRPr sz="1400" dirty="0"/>
          </a:p>
        </p:txBody>
      </p:sp>
      <p:sp>
        <p:nvSpPr>
          <p:cNvPr id="830" name="Google Shape;830;p33"/>
          <p:cNvSpPr txBox="1">
            <a:spLocks noGrp="1"/>
          </p:cNvSpPr>
          <p:nvPr>
            <p:ph type="subTitle" idx="7"/>
          </p:nvPr>
        </p:nvSpPr>
        <p:spPr>
          <a:xfrm>
            <a:off x="4918112" y="2239450"/>
            <a:ext cx="3067200" cy="9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naheim"/>
                <a:ea typeface="Anaheim"/>
                <a:cs typeface="Anaheim"/>
                <a:sym typeface="Anaheim"/>
              </a:rPr>
              <a:t>Humans access information online through domain names, like nytimes.com or espn.com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82D26-BE1D-4F4F-A669-C2091AF5488B}"/>
              </a:ext>
            </a:extLst>
          </p:cNvPr>
          <p:cNvSpPr>
            <a:spLocks noGrp="1"/>
          </p:cNvSpPr>
          <p:nvPr>
            <p:ph type="ctrTitle"/>
          </p:nvPr>
        </p:nvSpPr>
        <p:spPr>
          <a:xfrm>
            <a:off x="3905693" y="457300"/>
            <a:ext cx="5238307" cy="481200"/>
          </a:xfrm>
        </p:spPr>
        <p:txBody>
          <a:bodyPr/>
          <a:lstStyle/>
          <a:p>
            <a:r>
              <a:rPr lang="en-GB" sz="3200" dirty="0"/>
              <a:t>MONITORING TOOLS: OVERVIEW</a:t>
            </a:r>
          </a:p>
        </p:txBody>
      </p:sp>
      <p:graphicFrame>
        <p:nvGraphicFramePr>
          <p:cNvPr id="5" name="Table 4">
            <a:extLst>
              <a:ext uri="{FF2B5EF4-FFF2-40B4-BE49-F238E27FC236}">
                <a16:creationId xmlns:a16="http://schemas.microsoft.com/office/drawing/2014/main" id="{DFCDCCE3-AD4A-490D-B9AD-4D09981562D8}"/>
              </a:ext>
            </a:extLst>
          </p:cNvPr>
          <p:cNvGraphicFramePr>
            <a:graphicFrameLocks noGrp="1"/>
          </p:cNvGraphicFramePr>
          <p:nvPr>
            <p:extLst>
              <p:ext uri="{D42A27DB-BD31-4B8C-83A1-F6EECF244321}">
                <p14:modId xmlns:p14="http://schemas.microsoft.com/office/powerpoint/2010/main" val="1340968163"/>
              </p:ext>
            </p:extLst>
          </p:nvPr>
        </p:nvGraphicFramePr>
        <p:xfrm>
          <a:off x="1382696" y="1240466"/>
          <a:ext cx="6378608" cy="3586713"/>
        </p:xfrm>
        <a:graphic>
          <a:graphicData uri="http://schemas.openxmlformats.org/drawingml/2006/table">
            <a:tbl>
              <a:tblPr firstRow="1" firstCol="1" bandRow="1">
                <a:tableStyleId>{21E4AEA4-8DFA-4A89-87EB-49C32662AFE0}</a:tableStyleId>
              </a:tblPr>
              <a:tblGrid>
                <a:gridCol w="1470150">
                  <a:extLst>
                    <a:ext uri="{9D8B030D-6E8A-4147-A177-3AD203B41FA5}">
                      <a16:colId xmlns:a16="http://schemas.microsoft.com/office/drawing/2014/main" val="20000"/>
                    </a:ext>
                  </a:extLst>
                </a:gridCol>
                <a:gridCol w="859576">
                  <a:extLst>
                    <a:ext uri="{9D8B030D-6E8A-4147-A177-3AD203B41FA5}">
                      <a16:colId xmlns:a16="http://schemas.microsoft.com/office/drawing/2014/main" val="20001"/>
                    </a:ext>
                  </a:extLst>
                </a:gridCol>
                <a:gridCol w="1289367">
                  <a:extLst>
                    <a:ext uri="{9D8B030D-6E8A-4147-A177-3AD203B41FA5}">
                      <a16:colId xmlns:a16="http://schemas.microsoft.com/office/drawing/2014/main" val="20002"/>
                    </a:ext>
                  </a:extLst>
                </a:gridCol>
                <a:gridCol w="2759515">
                  <a:extLst>
                    <a:ext uri="{9D8B030D-6E8A-4147-A177-3AD203B41FA5}">
                      <a16:colId xmlns:a16="http://schemas.microsoft.com/office/drawing/2014/main" val="20003"/>
                    </a:ext>
                  </a:extLst>
                </a:gridCol>
              </a:tblGrid>
              <a:tr h="595479">
                <a:tc>
                  <a:txBody>
                    <a:bodyPr/>
                    <a:lstStyle/>
                    <a:p>
                      <a:pPr marL="0" marR="0">
                        <a:lnSpc>
                          <a:spcPct val="107000"/>
                        </a:lnSpc>
                        <a:spcBef>
                          <a:spcPts val="0"/>
                        </a:spcBef>
                        <a:spcAft>
                          <a:spcPts val="800"/>
                        </a:spcAft>
                      </a:pPr>
                      <a:r>
                        <a:rPr lang="en-US" sz="1100" dirty="0">
                          <a:solidFill>
                            <a:schemeClr val="tx1"/>
                          </a:solidFill>
                          <a:effectLst/>
                        </a:rPr>
                        <a:t>Type of monitoring tool</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100" dirty="0">
                          <a:solidFill>
                            <a:schemeClr val="tx1"/>
                          </a:solidFill>
                          <a:effectLst/>
                        </a:rPr>
                        <a:t>Passive/ Active</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lnL w="12700" cap="flat" cmpd="sng" algn="ctr">
                      <a:solidFill>
                        <a:schemeClr val="tx1"/>
                      </a:solidFill>
                      <a:prstDash val="solid"/>
                      <a:round/>
                      <a:headEnd type="none" w="med" len="med"/>
                      <a:tailEnd type="none" w="med" len="med"/>
                    </a:lnL>
                  </a:tcPr>
                </a:tc>
                <a:tc>
                  <a:txBody>
                    <a:bodyPr/>
                    <a:lstStyle/>
                    <a:p>
                      <a:pPr marL="0" marR="0">
                        <a:lnSpc>
                          <a:spcPct val="107000"/>
                        </a:lnSpc>
                        <a:spcBef>
                          <a:spcPts val="0"/>
                        </a:spcBef>
                        <a:spcAft>
                          <a:spcPts val="800"/>
                        </a:spcAft>
                      </a:pPr>
                      <a:r>
                        <a:rPr lang="en-US" sz="1100" dirty="0">
                          <a:solidFill>
                            <a:schemeClr val="tx1"/>
                          </a:solidFill>
                          <a:effectLst/>
                        </a:rPr>
                        <a:t>Network layer used</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tc>
                <a:tc>
                  <a:txBody>
                    <a:bodyPr/>
                    <a:lstStyle/>
                    <a:p>
                      <a:pPr marL="0" marR="0">
                        <a:lnSpc>
                          <a:spcPct val="107000"/>
                        </a:lnSpc>
                        <a:spcBef>
                          <a:spcPts val="0"/>
                        </a:spcBef>
                        <a:spcAft>
                          <a:spcPts val="800"/>
                        </a:spcAft>
                      </a:pPr>
                      <a:r>
                        <a:rPr lang="en-US" sz="1100" dirty="0">
                          <a:solidFill>
                            <a:schemeClr val="tx1"/>
                          </a:solidFill>
                          <a:effectLst/>
                        </a:rPr>
                        <a:t>Basic Operation</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tc>
                <a:extLst>
                  <a:ext uri="{0D108BD9-81ED-4DB2-BD59-A6C34878D82A}">
                    <a16:rowId xmlns:a16="http://schemas.microsoft.com/office/drawing/2014/main" val="10000"/>
                  </a:ext>
                </a:extLst>
              </a:tr>
              <a:tr h="595479">
                <a:tc>
                  <a:txBody>
                    <a:bodyPr/>
                    <a:lstStyle/>
                    <a:p>
                      <a:pPr marL="0" marR="0">
                        <a:lnSpc>
                          <a:spcPct val="107000"/>
                        </a:lnSpc>
                        <a:spcBef>
                          <a:spcPts val="0"/>
                        </a:spcBef>
                        <a:spcAft>
                          <a:spcPts val="800"/>
                        </a:spcAft>
                      </a:pPr>
                      <a:r>
                        <a:rPr lang="en-US" sz="1100" dirty="0">
                          <a:solidFill>
                            <a:schemeClr val="tx1"/>
                          </a:solidFill>
                          <a:effectLst/>
                        </a:rPr>
                        <a:t>Passive Analysis</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800"/>
                        </a:spcAft>
                      </a:pPr>
                      <a:r>
                        <a:rPr lang="en-US" sz="1100" dirty="0">
                          <a:solidFill>
                            <a:schemeClr val="bg1">
                              <a:lumMod val="25000"/>
                            </a:schemeClr>
                          </a:solidFill>
                          <a:effectLst/>
                        </a:rPr>
                        <a:t>Passive</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chemeClr val="tx2">
                        <a:lumMod val="20000"/>
                        <a:lumOff val="80000"/>
                      </a:schemeClr>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Data link layer</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chemeClr val="tx2">
                        <a:lumMod val="20000"/>
                        <a:lumOff val="80000"/>
                      </a:schemeClr>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Analyzes by listening for and capturing packets on a network device</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chemeClr val="tx2">
                        <a:lumMod val="20000"/>
                        <a:lumOff val="80000"/>
                      </a:schemeClr>
                    </a:solidFill>
                  </a:tcPr>
                </a:tc>
                <a:extLst>
                  <a:ext uri="{0D108BD9-81ED-4DB2-BD59-A6C34878D82A}">
                    <a16:rowId xmlns:a16="http://schemas.microsoft.com/office/drawing/2014/main" val="10001"/>
                  </a:ext>
                </a:extLst>
              </a:tr>
              <a:tr h="900138">
                <a:tc>
                  <a:txBody>
                    <a:bodyPr/>
                    <a:lstStyle/>
                    <a:p>
                      <a:pPr marL="0" marR="0">
                        <a:lnSpc>
                          <a:spcPct val="107000"/>
                        </a:lnSpc>
                        <a:spcBef>
                          <a:spcPts val="0"/>
                        </a:spcBef>
                        <a:spcAft>
                          <a:spcPts val="800"/>
                        </a:spcAft>
                      </a:pPr>
                      <a:r>
                        <a:rPr lang="en-US" sz="1100" dirty="0">
                          <a:solidFill>
                            <a:schemeClr val="tx1"/>
                          </a:solidFill>
                          <a:effectLst/>
                        </a:rPr>
                        <a:t>Application and service monitoring</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tc>
                <a:tc>
                  <a:txBody>
                    <a:bodyPr/>
                    <a:lstStyle/>
                    <a:p>
                      <a:pPr marL="0" marR="0">
                        <a:lnSpc>
                          <a:spcPct val="107000"/>
                        </a:lnSpc>
                        <a:spcBef>
                          <a:spcPts val="0"/>
                        </a:spcBef>
                        <a:spcAft>
                          <a:spcPts val="800"/>
                        </a:spcAft>
                      </a:pPr>
                      <a:r>
                        <a:rPr lang="en-US" sz="1100" dirty="0">
                          <a:solidFill>
                            <a:schemeClr val="bg1">
                              <a:lumMod val="25000"/>
                            </a:schemeClr>
                          </a:solidFill>
                          <a:effectLst/>
                        </a:rPr>
                        <a:t>Active</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rgbClr val="C1E5F8"/>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Application layer</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rgbClr val="C1E5F8"/>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To provide performance information, actively polls applications and applications servers.</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rgbClr val="C1E5F8"/>
                    </a:solidFill>
                  </a:tcPr>
                </a:tc>
                <a:extLst>
                  <a:ext uri="{0D108BD9-81ED-4DB2-BD59-A6C34878D82A}">
                    <a16:rowId xmlns:a16="http://schemas.microsoft.com/office/drawing/2014/main" val="10002"/>
                  </a:ext>
                </a:extLst>
              </a:tr>
              <a:tr h="900138">
                <a:tc>
                  <a:txBody>
                    <a:bodyPr/>
                    <a:lstStyle/>
                    <a:p>
                      <a:pPr marL="0" marR="0">
                        <a:lnSpc>
                          <a:spcPct val="107000"/>
                        </a:lnSpc>
                        <a:spcBef>
                          <a:spcPts val="0"/>
                        </a:spcBef>
                        <a:spcAft>
                          <a:spcPts val="800"/>
                        </a:spcAft>
                      </a:pPr>
                      <a:r>
                        <a:rPr lang="en-US" sz="1000" dirty="0">
                          <a:solidFill>
                            <a:schemeClr val="tx1"/>
                          </a:solidFill>
                          <a:effectLst/>
                        </a:rPr>
                        <a:t>Integrated SNMP Monitoring Platforms</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tc>
                <a:tc>
                  <a:txBody>
                    <a:bodyPr/>
                    <a:lstStyle/>
                    <a:p>
                      <a:pPr marL="0" marR="0">
                        <a:lnSpc>
                          <a:spcPct val="107000"/>
                        </a:lnSpc>
                        <a:spcBef>
                          <a:spcPts val="0"/>
                        </a:spcBef>
                        <a:spcAft>
                          <a:spcPts val="800"/>
                        </a:spcAft>
                      </a:pPr>
                      <a:r>
                        <a:rPr lang="en-US" sz="1100" dirty="0">
                          <a:solidFill>
                            <a:schemeClr val="bg1">
                              <a:lumMod val="25000"/>
                            </a:schemeClr>
                          </a:solidFill>
                          <a:effectLst/>
                        </a:rPr>
                        <a:t>Active</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chemeClr val="tx2">
                        <a:lumMod val="20000"/>
                        <a:lumOff val="80000"/>
                      </a:schemeClr>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Data link and network layer</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chemeClr val="tx2">
                        <a:lumMod val="20000"/>
                        <a:lumOff val="80000"/>
                      </a:schemeClr>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To gather information about the network, a management station polls agents on network devices.</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chemeClr val="tx2">
                        <a:lumMod val="20000"/>
                        <a:lumOff val="80000"/>
                      </a:schemeClr>
                    </a:solidFill>
                  </a:tcPr>
                </a:tc>
                <a:extLst>
                  <a:ext uri="{0D108BD9-81ED-4DB2-BD59-A6C34878D82A}">
                    <a16:rowId xmlns:a16="http://schemas.microsoft.com/office/drawing/2014/main" val="10003"/>
                  </a:ext>
                </a:extLst>
              </a:tr>
              <a:tr h="595479">
                <a:tc>
                  <a:txBody>
                    <a:bodyPr/>
                    <a:lstStyle/>
                    <a:p>
                      <a:pPr marL="0" marR="0">
                        <a:lnSpc>
                          <a:spcPct val="107000"/>
                        </a:lnSpc>
                        <a:spcBef>
                          <a:spcPts val="0"/>
                        </a:spcBef>
                        <a:spcAft>
                          <a:spcPts val="800"/>
                        </a:spcAft>
                      </a:pPr>
                      <a:r>
                        <a:rPr lang="en-US" sz="1000" dirty="0">
                          <a:solidFill>
                            <a:schemeClr val="tx1"/>
                          </a:solidFill>
                          <a:effectLst/>
                        </a:rPr>
                        <a:t>Flow Monitoring</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tc>
                <a:tc>
                  <a:txBody>
                    <a:bodyPr/>
                    <a:lstStyle/>
                    <a:p>
                      <a:pPr marL="0" marR="0">
                        <a:lnSpc>
                          <a:spcPct val="107000"/>
                        </a:lnSpc>
                        <a:spcBef>
                          <a:spcPts val="0"/>
                        </a:spcBef>
                        <a:spcAft>
                          <a:spcPts val="800"/>
                        </a:spcAft>
                      </a:pPr>
                      <a:r>
                        <a:rPr lang="en-US" sz="1100" dirty="0">
                          <a:solidFill>
                            <a:schemeClr val="bg1">
                              <a:lumMod val="25000"/>
                            </a:schemeClr>
                          </a:solidFill>
                          <a:effectLst/>
                        </a:rPr>
                        <a:t>Active</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rgbClr val="C1E5F8"/>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Transport and higher layer</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rgbClr val="C1E5F8"/>
                    </a:solidFill>
                  </a:tcPr>
                </a:tc>
                <a:tc>
                  <a:txBody>
                    <a:bodyPr/>
                    <a:lstStyle/>
                    <a:p>
                      <a:pPr marL="0" marR="0">
                        <a:lnSpc>
                          <a:spcPct val="107000"/>
                        </a:lnSpc>
                        <a:spcBef>
                          <a:spcPts val="0"/>
                        </a:spcBef>
                        <a:spcAft>
                          <a:spcPts val="800"/>
                        </a:spcAft>
                      </a:pPr>
                      <a:r>
                        <a:rPr lang="en-US" sz="1100" dirty="0">
                          <a:solidFill>
                            <a:schemeClr val="bg1">
                              <a:lumMod val="25000"/>
                            </a:schemeClr>
                          </a:solidFill>
                          <a:effectLst/>
                        </a:rPr>
                        <a:t>For higher layer trends, monitors connections and flows on the network.</a:t>
                      </a:r>
                      <a:endParaRPr lang="en-US" sz="1000" dirty="0">
                        <a:solidFill>
                          <a:schemeClr val="bg1">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2697" marR="42697" marT="0" marB="0" anchor="ctr">
                    <a:solidFill>
                      <a:srgbClr val="C1E5F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98584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304800" y="1186755"/>
            <a:ext cx="3147237" cy="138499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000" dirty="0">
                <a:solidFill>
                  <a:srgbClr val="53A7D5"/>
                </a:solidFill>
              </a:rPr>
              <a:t>SNMP Implementation</a:t>
            </a:r>
          </a:p>
        </p:txBody>
      </p:sp>
      <p:sp>
        <p:nvSpPr>
          <p:cNvPr id="5" name="TextBox 4">
            <a:extLst>
              <a:ext uri="{FF2B5EF4-FFF2-40B4-BE49-F238E27FC236}">
                <a16:creationId xmlns:a16="http://schemas.microsoft.com/office/drawing/2014/main" id="{FA8C9BB9-D3EB-4346-8AEE-4BE46A6D7BB5}"/>
              </a:ext>
            </a:extLst>
          </p:cNvPr>
          <p:cNvSpPr txBox="1"/>
          <p:nvPr/>
        </p:nvSpPr>
        <p:spPr>
          <a:xfrm>
            <a:off x="567069" y="2571750"/>
            <a:ext cx="2884968" cy="954107"/>
          </a:xfrm>
          <a:prstGeom prst="rect">
            <a:avLst/>
          </a:prstGeom>
          <a:noFill/>
        </p:spPr>
        <p:txBody>
          <a:bodyPr wrap="square" rtlCol="0">
            <a:spAutoFit/>
          </a:bodyPr>
          <a:lstStyle/>
          <a:p>
            <a:pPr algn="r"/>
            <a:r>
              <a:rPr lang="en-GB" sz="2800" dirty="0">
                <a:latin typeface="Anaheim" panose="02000503000000000000" pitchFamily="2" charset="0"/>
              </a:rPr>
              <a:t>MONITORING TOOLS</a:t>
            </a:r>
          </a:p>
        </p:txBody>
      </p:sp>
      <p:pic>
        <p:nvPicPr>
          <p:cNvPr id="3" name="Picture 2">
            <a:extLst>
              <a:ext uri="{FF2B5EF4-FFF2-40B4-BE49-F238E27FC236}">
                <a16:creationId xmlns:a16="http://schemas.microsoft.com/office/drawing/2014/main" id="{49A914F6-BE8F-4D77-9EAA-554418A874AE}"/>
              </a:ext>
            </a:extLst>
          </p:cNvPr>
          <p:cNvPicPr>
            <a:picLocks noChangeAspect="1"/>
          </p:cNvPicPr>
          <p:nvPr/>
        </p:nvPicPr>
        <p:blipFill>
          <a:blip r:embed="rId3"/>
          <a:stretch>
            <a:fillRect/>
          </a:stretch>
        </p:blipFill>
        <p:spPr>
          <a:xfrm>
            <a:off x="4000500" y="0"/>
            <a:ext cx="5143500" cy="5143500"/>
          </a:xfrm>
          <a:prstGeom prst="rect">
            <a:avLst/>
          </a:prstGeom>
        </p:spPr>
      </p:pic>
    </p:spTree>
    <p:extLst>
      <p:ext uri="{BB962C8B-B14F-4D97-AF65-F5344CB8AC3E}">
        <p14:creationId xmlns:p14="http://schemas.microsoft.com/office/powerpoint/2010/main" val="3413365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29"/>
          <p:cNvGrpSpPr/>
          <p:nvPr/>
        </p:nvGrpSpPr>
        <p:grpSpPr>
          <a:xfrm>
            <a:off x="6611897"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sp>
        <p:nvSpPr>
          <p:cNvPr id="515" name="Google Shape;515;p29"/>
          <p:cNvSpPr txBox="1">
            <a:spLocks noGrp="1"/>
          </p:cNvSpPr>
          <p:nvPr>
            <p:ph type="subTitle" idx="1"/>
          </p:nvPr>
        </p:nvSpPr>
        <p:spPr>
          <a:xfrm>
            <a:off x="1621437" y="1167893"/>
            <a:ext cx="5867506" cy="2477544"/>
          </a:xfrm>
          <a:prstGeom prst="rect">
            <a:avLst/>
          </a:prstGeom>
          <a:noFill/>
        </p:spPr>
        <p:txBody>
          <a:bodyPr spcFirstLastPara="1" wrap="square" lIns="91425" tIns="91425" rIns="91425" bIns="91425" anchor="t" anchorCtr="0">
            <a:noAutofit/>
          </a:bodyPr>
          <a:lstStyle/>
          <a:p>
            <a:pPr marL="0" indent="0" algn="l">
              <a:spcAft>
                <a:spcPts val="600"/>
              </a:spcAft>
            </a:pPr>
            <a:endParaRPr lang="en-US" b="1" dirty="0">
              <a:solidFill>
                <a:sysClr val="windowText" lastClr="000000">
                  <a:hueOff val="0"/>
                  <a:satOff val="0"/>
                  <a:lumOff val="0"/>
                  <a:alphaOff val="0"/>
                </a:sysClr>
              </a:solidFill>
              <a:latin typeface="Anaheim" panose="02000503000000000000" pitchFamily="2" charset="77"/>
            </a:endParaRPr>
          </a:p>
          <a:p>
            <a:pPr marL="171450" indent="-171450" algn="l">
              <a:spcAft>
                <a:spcPts val="600"/>
              </a:spcAft>
              <a:buFont typeface="Arial" panose="020B0604020202020204" pitchFamily="34" charset="0"/>
              <a:buChar char="•"/>
            </a:pPr>
            <a:r>
              <a:rPr lang="en-US" dirty="0">
                <a:solidFill>
                  <a:sysClr val="windowText" lastClr="000000">
                    <a:hueOff val="0"/>
                    <a:satOff val="0"/>
                    <a:lumOff val="0"/>
                    <a:alphaOff val="0"/>
                  </a:sysClr>
                </a:solidFill>
                <a:latin typeface="Anaheim" panose="02000503000000000000" pitchFamily="2" charset="77"/>
              </a:rPr>
              <a:t>Simple Network Management Protocol is implemented using monitoring tools to manage several devices connected to a network. </a:t>
            </a:r>
          </a:p>
          <a:p>
            <a:pPr marL="171446" indent="-171446" algn="just">
              <a:spcAft>
                <a:spcPts val="300"/>
              </a:spcAft>
              <a:buFont typeface="Arial" panose="020B0604020202020204" pitchFamily="34" charset="0"/>
              <a:buChar char="•"/>
            </a:pPr>
            <a:r>
              <a:rPr lang="en-US" dirty="0">
                <a:solidFill>
                  <a:sysClr val="windowText" lastClr="000000">
                    <a:hueOff val="0"/>
                    <a:satOff val="0"/>
                    <a:lumOff val="0"/>
                    <a:alphaOff val="0"/>
                  </a:sysClr>
                </a:solidFill>
                <a:latin typeface="Anaheim" panose="02000503000000000000" pitchFamily="2" charset="77"/>
              </a:rPr>
              <a:t>SNMP monitoring tools support this feature by providing security.</a:t>
            </a:r>
          </a:p>
          <a:p>
            <a:pPr marL="171446" indent="-171446" algn="l">
              <a:spcAft>
                <a:spcPts val="300"/>
              </a:spcAft>
              <a:buFont typeface="Arial" panose="020B0604020202020204" pitchFamily="34" charset="0"/>
              <a:buChar char="•"/>
            </a:pPr>
            <a:r>
              <a:rPr lang="en-US" dirty="0">
                <a:solidFill>
                  <a:sysClr val="windowText" lastClr="000000">
                    <a:hueOff val="0"/>
                    <a:satOff val="0"/>
                    <a:lumOff val="0"/>
                    <a:alphaOff val="0"/>
                  </a:sysClr>
                </a:solidFill>
                <a:latin typeface="Anaheim" panose="02000503000000000000" pitchFamily="2" charset="77"/>
              </a:rPr>
              <a:t>To manage devices, SNMP equips network administrators to access, collect, organize and modify data and information about a device's </a:t>
            </a:r>
            <a:r>
              <a:rPr lang="en-GB" dirty="0">
                <a:solidFill>
                  <a:sysClr val="windowText" lastClr="000000">
                    <a:hueOff val="0"/>
                    <a:satOff val="0"/>
                    <a:lumOff val="0"/>
                    <a:alphaOff val="0"/>
                  </a:sysClr>
                </a:solidFill>
                <a:latin typeface="Anaheim" panose="02000503000000000000" pitchFamily="2" charset="77"/>
              </a:rPr>
              <a:t>behaviour</a:t>
            </a:r>
            <a:r>
              <a:rPr lang="en-US" dirty="0">
                <a:solidFill>
                  <a:sysClr val="windowText" lastClr="000000">
                    <a:hueOff val="0"/>
                    <a:satOff val="0"/>
                    <a:lumOff val="0"/>
                    <a:alphaOff val="0"/>
                  </a:sysClr>
                </a:solidFill>
                <a:latin typeface="Anaheim" panose="02000503000000000000" pitchFamily="2" charset="77"/>
              </a:rPr>
              <a:t>.</a:t>
            </a:r>
          </a:p>
          <a:p>
            <a:pPr marL="171446" indent="-171446" algn="just">
              <a:spcAft>
                <a:spcPts val="300"/>
              </a:spcAft>
              <a:buFont typeface="Arial" panose="020B0604020202020204" pitchFamily="34" charset="0"/>
              <a:buChar char="•"/>
            </a:pPr>
            <a:r>
              <a:rPr lang="en-US" dirty="0">
                <a:solidFill>
                  <a:sysClr val="windowText" lastClr="000000">
                    <a:hueOff val="0"/>
                    <a:satOff val="0"/>
                    <a:lumOff val="0"/>
                    <a:alphaOff val="0"/>
                  </a:sysClr>
                </a:solidFill>
                <a:latin typeface="Anaheim" panose="02000503000000000000" pitchFamily="2" charset="77"/>
              </a:rPr>
              <a:t>The SNMP monitoring tools allow receiving and configuration alerts, monitoring device performance metrics, undertaking active polling and offering granularity, accuracy, and efficiency to determine network health and performance.</a:t>
            </a:r>
            <a:endParaRPr lang="en-US" b="1" dirty="0"/>
          </a:p>
          <a:p>
            <a:pPr marL="0" indent="0" algn="just"/>
            <a:endParaRPr lang="en-US" dirty="0"/>
          </a:p>
          <a:p>
            <a:pPr marL="171446" indent="-171446" algn="just">
              <a:buFont typeface="Arial" panose="020B0604020202020204" pitchFamily="34" charset="0"/>
              <a:buChar char="•"/>
            </a:pPr>
            <a:endParaRPr lang="en-US" dirty="0"/>
          </a:p>
          <a:p>
            <a:pPr marL="0" indent="0"/>
            <a:endParaRPr lang="en-US" dirty="0"/>
          </a:p>
        </p:txBody>
      </p:sp>
      <p:sp>
        <p:nvSpPr>
          <p:cNvPr id="516" name="Google Shape;516;p29"/>
          <p:cNvSpPr txBox="1">
            <a:spLocks noGrp="1"/>
          </p:cNvSpPr>
          <p:nvPr>
            <p:ph type="ctrTitle"/>
          </p:nvPr>
        </p:nvSpPr>
        <p:spPr>
          <a:xfrm>
            <a:off x="2116205" y="605449"/>
            <a:ext cx="4669200" cy="384900"/>
          </a:xfrm>
          <a:prstGeom prst="rect">
            <a:avLst/>
          </a:prstGeom>
        </p:spPr>
        <p:txBody>
          <a:bodyPr spcFirstLastPara="1" wrap="square" lIns="91425" tIns="91425" rIns="91425" bIns="91425" anchor="b" anchorCtr="0">
            <a:noAutofit/>
          </a:bodyPr>
          <a:lstStyle/>
          <a:p>
            <a:r>
              <a:rPr lang="en-US" sz="4000" dirty="0"/>
              <a:t>Overview</a:t>
            </a:r>
            <a:endParaRPr sz="4000" dirty="0"/>
          </a:p>
        </p:txBody>
      </p:sp>
      <p:grpSp>
        <p:nvGrpSpPr>
          <p:cNvPr id="517" name="Google Shape;517;p29"/>
          <p:cNvGrpSpPr/>
          <p:nvPr/>
        </p:nvGrpSpPr>
        <p:grpSpPr>
          <a:xfrm>
            <a:off x="5945674" y="3309442"/>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chemeClr val="accent1"/>
            </a:solidFill>
            <a:ln>
              <a:noFill/>
            </a:ln>
          </p:spPr>
          <p:txBody>
            <a:bodyPr spcFirstLastPara="1" wrap="square" lIns="91425" tIns="91425" rIns="91425" bIns="91425" anchor="ctr" anchorCtr="0">
              <a:noAutofit/>
            </a:bodyPr>
            <a:lstStyle/>
            <a:p>
              <a:pPr defTabSz="914378"/>
              <a:endParaRPr dirty="0"/>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defTabSz="914378"/>
              <a:endParaRPr dirty="0"/>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defTabSz="914378"/>
              <a:endParaRPr dirty="0"/>
            </a:p>
          </p:txBody>
        </p:sp>
      </p:grpSp>
      <p:sp>
        <p:nvSpPr>
          <p:cNvPr id="526" name="Google Shape;526;p29"/>
          <p:cNvSpPr/>
          <p:nvPr/>
        </p:nvSpPr>
        <p:spPr>
          <a:xfrm flipH="1">
            <a:off x="8904119" y="5013938"/>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defTabSz="914378"/>
            <a:endParaRPr dirty="0"/>
          </a:p>
        </p:txBody>
      </p:sp>
      <p:grpSp>
        <p:nvGrpSpPr>
          <p:cNvPr id="527" name="Google Shape;527;p29"/>
          <p:cNvGrpSpPr/>
          <p:nvPr/>
        </p:nvGrpSpPr>
        <p:grpSpPr>
          <a:xfrm>
            <a:off x="5783854" y="4886892"/>
            <a:ext cx="3355860" cy="80095"/>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dirty="0"/>
            </a:p>
          </p:txBody>
        </p:sp>
      </p:grpSp>
      <p:grpSp>
        <p:nvGrpSpPr>
          <p:cNvPr id="533" name="Google Shape;533;p29"/>
          <p:cNvGrpSpPr/>
          <p:nvPr/>
        </p:nvGrpSpPr>
        <p:grpSpPr>
          <a:xfrm>
            <a:off x="7352177"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grpSp>
        <p:nvGrpSpPr>
          <p:cNvPr id="635" name="Google Shape;635;p29"/>
          <p:cNvGrpSpPr/>
          <p:nvPr/>
        </p:nvGrpSpPr>
        <p:grpSpPr>
          <a:xfrm>
            <a:off x="591097"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grpSp>
        <p:nvGrpSpPr>
          <p:cNvPr id="640" name="Google Shape;640;p29"/>
          <p:cNvGrpSpPr/>
          <p:nvPr/>
        </p:nvGrpSpPr>
        <p:grpSpPr>
          <a:xfrm>
            <a:off x="1433178"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dirty="0"/>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dirty="0"/>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defTabSz="914378"/>
              <a:endParaRPr dirty="0"/>
            </a:p>
          </p:txBody>
        </p:sp>
      </p:grpSp>
    </p:spTree>
    <p:extLst>
      <p:ext uri="{BB962C8B-B14F-4D97-AF65-F5344CB8AC3E}">
        <p14:creationId xmlns:p14="http://schemas.microsoft.com/office/powerpoint/2010/main" val="1280633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9BDE7-AB93-448F-A985-461C77FCFC73}"/>
              </a:ext>
            </a:extLst>
          </p:cNvPr>
          <p:cNvSpPr>
            <a:spLocks noGrp="1"/>
          </p:cNvSpPr>
          <p:nvPr>
            <p:ph type="ctrTitle"/>
          </p:nvPr>
        </p:nvSpPr>
        <p:spPr>
          <a:xfrm>
            <a:off x="5180650" y="457300"/>
            <a:ext cx="3963350" cy="481200"/>
          </a:xfrm>
        </p:spPr>
        <p:txBody>
          <a:bodyPr/>
          <a:lstStyle/>
          <a:p>
            <a:r>
              <a:rPr lang="en-GB" sz="3200" dirty="0"/>
              <a:t>Monitoring tools</a:t>
            </a:r>
          </a:p>
        </p:txBody>
      </p:sp>
      <p:pic>
        <p:nvPicPr>
          <p:cNvPr id="9" name="Picture 8" descr="Logo, company name&#10;&#10;Description automatically generated">
            <a:extLst>
              <a:ext uri="{FF2B5EF4-FFF2-40B4-BE49-F238E27FC236}">
                <a16:creationId xmlns:a16="http://schemas.microsoft.com/office/drawing/2014/main" id="{477CCE71-5049-4D55-B198-35345EB7B93F}"/>
              </a:ext>
            </a:extLst>
          </p:cNvPr>
          <p:cNvPicPr>
            <a:picLocks noChangeAspect="1"/>
          </p:cNvPicPr>
          <p:nvPr/>
        </p:nvPicPr>
        <p:blipFill rotWithShape="1">
          <a:blip r:embed="rId2"/>
          <a:srcRect l="11148" t="15357" r="13303" b="23651"/>
          <a:stretch/>
        </p:blipFill>
        <p:spPr>
          <a:xfrm>
            <a:off x="3455924" y="1392369"/>
            <a:ext cx="2221724" cy="646717"/>
          </a:xfrm>
          <a:prstGeom prst="rect">
            <a:avLst/>
          </a:prstGeom>
        </p:spPr>
      </p:pic>
      <p:pic>
        <p:nvPicPr>
          <p:cNvPr id="11" name="Picture 10" descr="Logo&#10;&#10;Description automatically generated">
            <a:extLst>
              <a:ext uri="{FF2B5EF4-FFF2-40B4-BE49-F238E27FC236}">
                <a16:creationId xmlns:a16="http://schemas.microsoft.com/office/drawing/2014/main" id="{37347A02-DE61-4B96-8933-50786C234854}"/>
              </a:ext>
            </a:extLst>
          </p:cNvPr>
          <p:cNvPicPr>
            <a:picLocks noChangeAspect="1"/>
          </p:cNvPicPr>
          <p:nvPr/>
        </p:nvPicPr>
        <p:blipFill>
          <a:blip r:embed="rId3"/>
          <a:stretch>
            <a:fillRect/>
          </a:stretch>
        </p:blipFill>
        <p:spPr>
          <a:xfrm>
            <a:off x="6186657" y="1422409"/>
            <a:ext cx="2473014" cy="646717"/>
          </a:xfrm>
          <a:prstGeom prst="rect">
            <a:avLst/>
          </a:prstGeom>
        </p:spPr>
      </p:pic>
      <p:pic>
        <p:nvPicPr>
          <p:cNvPr id="13" name="Content Placeholder 5" descr="A picture containing drawing&#10;&#10;Description automatically generated">
            <a:extLst>
              <a:ext uri="{FF2B5EF4-FFF2-40B4-BE49-F238E27FC236}">
                <a16:creationId xmlns:a16="http://schemas.microsoft.com/office/drawing/2014/main" id="{E9EA6B9E-499E-4299-BA39-669FE8315B26}"/>
              </a:ext>
            </a:extLst>
          </p:cNvPr>
          <p:cNvPicPr>
            <a:picLocks noChangeAspect="1"/>
          </p:cNvPicPr>
          <p:nvPr/>
        </p:nvPicPr>
        <p:blipFill>
          <a:blip r:embed="rId4"/>
          <a:stretch>
            <a:fillRect/>
          </a:stretch>
        </p:blipFill>
        <p:spPr>
          <a:xfrm>
            <a:off x="553856" y="1422409"/>
            <a:ext cx="2727338" cy="561997"/>
          </a:xfrm>
          <a:prstGeom prst="rect">
            <a:avLst/>
          </a:prstGeom>
        </p:spPr>
      </p:pic>
      <p:sp>
        <p:nvSpPr>
          <p:cNvPr id="4" name="TextBox 3">
            <a:extLst>
              <a:ext uri="{FF2B5EF4-FFF2-40B4-BE49-F238E27FC236}">
                <a16:creationId xmlns:a16="http://schemas.microsoft.com/office/drawing/2014/main" id="{695716BF-6255-4343-8A9D-0DE819DA8B4B}"/>
              </a:ext>
            </a:extLst>
          </p:cNvPr>
          <p:cNvSpPr txBox="1"/>
          <p:nvPr/>
        </p:nvSpPr>
        <p:spPr>
          <a:xfrm>
            <a:off x="553856" y="2078009"/>
            <a:ext cx="2727337" cy="2292935"/>
          </a:xfrm>
          <a:prstGeom prst="rect">
            <a:avLst/>
          </a:prstGeom>
          <a:noFill/>
        </p:spPr>
        <p:txBody>
          <a:bodyPr wrap="square" rtlCol="0">
            <a:spAutoFit/>
          </a:bodyPr>
          <a:lstStyle/>
          <a:p>
            <a:pPr marL="171450" indent="-171450">
              <a:buFont typeface="Arial" panose="020B0604020202020204" pitchFamily="34" charset="0"/>
              <a:buChar char="•"/>
            </a:pPr>
            <a:r>
              <a:rPr lang="en-IN" sz="1100" dirty="0">
                <a:solidFill>
                  <a:schemeClr val="accent6">
                    <a:lumMod val="10000"/>
                  </a:schemeClr>
                </a:solidFill>
                <a:latin typeface="Anaheim" panose="02000503000000000000" pitchFamily="2" charset="77"/>
              </a:rPr>
              <a:t>Comprehensive SNMP tool, compatible with Windows and Linux</a:t>
            </a:r>
          </a:p>
          <a:p>
            <a:endParaRPr lang="en-IN" sz="1100" dirty="0">
              <a:solidFill>
                <a:schemeClr val="accent6">
                  <a:lumMod val="10000"/>
                </a:schemeClr>
              </a:solidFill>
              <a:latin typeface="Anaheim" panose="02000503000000000000" pitchFamily="2" charset="77"/>
            </a:endParaRPr>
          </a:p>
          <a:p>
            <a:pPr marL="171450" indent="-171450">
              <a:buFont typeface="Arial" panose="020B0604020202020204" pitchFamily="34" charset="0"/>
              <a:buChar char="•"/>
            </a:pPr>
            <a:r>
              <a:rPr lang="en-IN" sz="1100" dirty="0">
                <a:solidFill>
                  <a:schemeClr val="accent6">
                    <a:lumMod val="10000"/>
                  </a:schemeClr>
                </a:solidFill>
                <a:latin typeface="Anaheim" panose="02000503000000000000" pitchFamily="2" charset="77"/>
              </a:rPr>
              <a:t> Provide Higher level security with multi-level thresholding </a:t>
            </a:r>
            <a:br>
              <a:rPr lang="en-IN" sz="1100" dirty="0">
                <a:solidFill>
                  <a:schemeClr val="accent6">
                    <a:lumMod val="10000"/>
                  </a:schemeClr>
                </a:solidFill>
                <a:latin typeface="Anaheim" panose="02000503000000000000" pitchFamily="2" charset="77"/>
              </a:rPr>
            </a:br>
            <a:endParaRPr lang="en-IN" sz="1100" dirty="0">
              <a:solidFill>
                <a:schemeClr val="accent6">
                  <a:lumMod val="10000"/>
                </a:schemeClr>
              </a:solidFill>
              <a:latin typeface="Anaheim" panose="02000503000000000000" pitchFamily="2" charset="77"/>
            </a:endParaRPr>
          </a:p>
          <a:p>
            <a:pPr marL="171450" indent="-171450">
              <a:buFont typeface="Arial" panose="020B0604020202020204" pitchFamily="34" charset="0"/>
              <a:buChar char="•"/>
            </a:pPr>
            <a:r>
              <a:rPr lang="en-IN" sz="1100" dirty="0">
                <a:solidFill>
                  <a:schemeClr val="accent6">
                    <a:lumMod val="10000"/>
                  </a:schemeClr>
                </a:solidFill>
                <a:latin typeface="Anaheim" panose="02000503000000000000" pitchFamily="2" charset="77"/>
              </a:rPr>
              <a:t>features such as network mapping, status monitoring, traffic analysis, and utility utilities. customizable on its dashboard</a:t>
            </a:r>
            <a:br>
              <a:rPr lang="en-IN" sz="1100" dirty="0">
                <a:solidFill>
                  <a:schemeClr val="accent6">
                    <a:lumMod val="10000"/>
                  </a:schemeClr>
                </a:solidFill>
                <a:latin typeface="Anaheim" panose="02000503000000000000" pitchFamily="2" charset="77"/>
              </a:rPr>
            </a:br>
            <a:endParaRPr lang="en-IN" sz="1100" dirty="0">
              <a:solidFill>
                <a:schemeClr val="accent6">
                  <a:lumMod val="10000"/>
                </a:schemeClr>
              </a:solidFill>
              <a:latin typeface="Anaheim" panose="02000503000000000000" pitchFamily="2" charset="77"/>
            </a:endParaRPr>
          </a:p>
          <a:p>
            <a:pPr marL="171450" indent="-171450">
              <a:buFont typeface="Arial" panose="020B0604020202020204" pitchFamily="34" charset="0"/>
              <a:buChar char="•"/>
            </a:pPr>
            <a:r>
              <a:rPr lang="en-IN" sz="1100" dirty="0">
                <a:solidFill>
                  <a:schemeClr val="accent6">
                    <a:lumMod val="10000"/>
                  </a:schemeClr>
                </a:solidFill>
                <a:latin typeface="Anaheim" panose="02000503000000000000" pitchFamily="2" charset="77"/>
              </a:rPr>
              <a:t>Security breaches warning </a:t>
            </a:r>
          </a:p>
          <a:p>
            <a:endParaRPr lang="en-GB" sz="1100" dirty="0">
              <a:solidFill>
                <a:schemeClr val="accent6">
                  <a:lumMod val="10000"/>
                </a:schemeClr>
              </a:solidFill>
              <a:latin typeface="Anaheim" panose="02000503000000000000" pitchFamily="2" charset="77"/>
            </a:endParaRPr>
          </a:p>
        </p:txBody>
      </p:sp>
      <p:sp>
        <p:nvSpPr>
          <p:cNvPr id="5" name="TextBox 4">
            <a:extLst>
              <a:ext uri="{FF2B5EF4-FFF2-40B4-BE49-F238E27FC236}">
                <a16:creationId xmlns:a16="http://schemas.microsoft.com/office/drawing/2014/main" id="{1903782E-334F-CF45-92AE-30FEBCA3A101}"/>
              </a:ext>
            </a:extLst>
          </p:cNvPr>
          <p:cNvSpPr txBox="1"/>
          <p:nvPr/>
        </p:nvSpPr>
        <p:spPr>
          <a:xfrm>
            <a:off x="3455924" y="2078009"/>
            <a:ext cx="2585121" cy="2462213"/>
          </a:xfrm>
          <a:prstGeom prst="rect">
            <a:avLst/>
          </a:prstGeom>
          <a:noFill/>
        </p:spPr>
        <p:txBody>
          <a:bodyPr wrap="square" rtlCol="0">
            <a:spAutoFit/>
          </a:bodyPr>
          <a:lstStyle/>
          <a:p>
            <a:pPr marL="171450" indent="-171450">
              <a:buFont typeface="Arial" panose="020B0604020202020204" pitchFamily="34" charset="0"/>
              <a:buChar char="•"/>
            </a:pPr>
            <a:r>
              <a:rPr lang="en-IN" sz="1100" dirty="0">
                <a:latin typeface="Anaheim" panose="02000503000000000000" pitchFamily="2" charset="77"/>
              </a:rPr>
              <a:t>Best monitoring tool for the Windows Platform </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It is agentless and integrates with Kaseya VSA. </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The range of monitoring services it offers, such as log, SNMP trap, file and directory, and mail QoS monitoring,</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 can be used to establish an ideal network management system.</a:t>
            </a:r>
          </a:p>
          <a:p>
            <a:endParaRPr lang="en-US" sz="1100" dirty="0">
              <a:latin typeface="Anaheim" panose="02000503000000000000" pitchFamily="2" charset="77"/>
            </a:endParaRPr>
          </a:p>
        </p:txBody>
      </p:sp>
      <p:sp>
        <p:nvSpPr>
          <p:cNvPr id="6" name="TextBox 5">
            <a:extLst>
              <a:ext uri="{FF2B5EF4-FFF2-40B4-BE49-F238E27FC236}">
                <a16:creationId xmlns:a16="http://schemas.microsoft.com/office/drawing/2014/main" id="{EFF25839-063C-4E47-8871-5F1B5C753CDD}"/>
              </a:ext>
            </a:extLst>
          </p:cNvPr>
          <p:cNvSpPr txBox="1"/>
          <p:nvPr/>
        </p:nvSpPr>
        <p:spPr>
          <a:xfrm>
            <a:off x="6041046" y="2069126"/>
            <a:ext cx="2687230" cy="2292935"/>
          </a:xfrm>
          <a:prstGeom prst="rect">
            <a:avLst/>
          </a:prstGeom>
          <a:noFill/>
        </p:spPr>
        <p:txBody>
          <a:bodyPr wrap="square" rtlCol="0">
            <a:spAutoFit/>
          </a:bodyPr>
          <a:lstStyle/>
          <a:p>
            <a:pPr marL="171450" indent="-171450">
              <a:buFont typeface="Arial" panose="020B0604020202020204" pitchFamily="34" charset="0"/>
              <a:buChar char="•"/>
            </a:pPr>
            <a:r>
              <a:rPr lang="en-IN" sz="1100" dirty="0">
                <a:latin typeface="Anaheim" panose="02000503000000000000" pitchFamily="2" charset="77"/>
              </a:rPr>
              <a:t>Compatible with Windows, MacOS, and Linux </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Run commands directly in the terminal and perform actions such as restarting services, applying updates</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Users manage transactions from their mobile devices. </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Alert systems that currently do not offer any customization to receive notifications</a:t>
            </a:r>
            <a:endParaRPr lang="en-US" sz="1100" dirty="0">
              <a:latin typeface="Anaheim" panose="02000503000000000000" pitchFamily="2" charset="77"/>
            </a:endParaRPr>
          </a:p>
        </p:txBody>
      </p:sp>
    </p:spTree>
    <p:extLst>
      <p:ext uri="{BB962C8B-B14F-4D97-AF65-F5344CB8AC3E}">
        <p14:creationId xmlns:p14="http://schemas.microsoft.com/office/powerpoint/2010/main" val="2904315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9BDE7-AB93-448F-A985-461C77FCFC73}"/>
              </a:ext>
            </a:extLst>
          </p:cNvPr>
          <p:cNvSpPr>
            <a:spLocks noGrp="1"/>
          </p:cNvSpPr>
          <p:nvPr>
            <p:ph type="ctrTitle"/>
          </p:nvPr>
        </p:nvSpPr>
        <p:spPr>
          <a:xfrm>
            <a:off x="5180650" y="457300"/>
            <a:ext cx="3963350" cy="481200"/>
          </a:xfrm>
        </p:spPr>
        <p:txBody>
          <a:bodyPr/>
          <a:lstStyle/>
          <a:p>
            <a:r>
              <a:rPr lang="en-GB" sz="3200" dirty="0"/>
              <a:t>Monitoring tools</a:t>
            </a:r>
          </a:p>
        </p:txBody>
      </p:sp>
      <p:pic>
        <p:nvPicPr>
          <p:cNvPr id="4" name="Picture 3">
            <a:extLst>
              <a:ext uri="{FF2B5EF4-FFF2-40B4-BE49-F238E27FC236}">
                <a16:creationId xmlns:a16="http://schemas.microsoft.com/office/drawing/2014/main" id="{3DD5D652-2E07-4C01-912A-5BDE2D08E0CD}"/>
              </a:ext>
            </a:extLst>
          </p:cNvPr>
          <p:cNvPicPr>
            <a:picLocks noChangeAspect="1"/>
          </p:cNvPicPr>
          <p:nvPr/>
        </p:nvPicPr>
        <p:blipFill>
          <a:blip r:embed="rId2"/>
          <a:stretch>
            <a:fillRect/>
          </a:stretch>
        </p:blipFill>
        <p:spPr>
          <a:xfrm rot="3900000">
            <a:off x="3402052" y="769034"/>
            <a:ext cx="1889997" cy="2335496"/>
          </a:xfrm>
          <a:prstGeom prst="rect">
            <a:avLst/>
          </a:prstGeom>
        </p:spPr>
      </p:pic>
      <p:pic>
        <p:nvPicPr>
          <p:cNvPr id="5" name="Content Placeholder 3" descr="Logo&#10;&#10;Description automatically generated">
            <a:extLst>
              <a:ext uri="{FF2B5EF4-FFF2-40B4-BE49-F238E27FC236}">
                <a16:creationId xmlns:a16="http://schemas.microsoft.com/office/drawing/2014/main" id="{DA7DFDC5-FE93-4556-8FB6-687C8DF043A1}"/>
              </a:ext>
            </a:extLst>
          </p:cNvPr>
          <p:cNvPicPr>
            <a:picLocks noChangeAspect="1"/>
          </p:cNvPicPr>
          <p:nvPr/>
        </p:nvPicPr>
        <p:blipFill>
          <a:blip r:embed="rId3"/>
          <a:stretch>
            <a:fillRect/>
          </a:stretch>
        </p:blipFill>
        <p:spPr>
          <a:xfrm>
            <a:off x="592528" y="1404557"/>
            <a:ext cx="2081546" cy="1064452"/>
          </a:xfrm>
          <a:prstGeom prst="rect">
            <a:avLst/>
          </a:prstGeom>
        </p:spPr>
      </p:pic>
      <p:pic>
        <p:nvPicPr>
          <p:cNvPr id="6" name="Content Placeholder 7" descr="A close up of a sign&#10;&#10;Description automatically generated">
            <a:extLst>
              <a:ext uri="{FF2B5EF4-FFF2-40B4-BE49-F238E27FC236}">
                <a16:creationId xmlns:a16="http://schemas.microsoft.com/office/drawing/2014/main" id="{02A881A3-1B65-4540-B93C-EECC877FEE42}"/>
              </a:ext>
            </a:extLst>
          </p:cNvPr>
          <p:cNvPicPr>
            <a:picLocks noChangeAspect="1"/>
          </p:cNvPicPr>
          <p:nvPr/>
        </p:nvPicPr>
        <p:blipFill>
          <a:blip r:embed="rId4"/>
          <a:stretch>
            <a:fillRect/>
          </a:stretch>
        </p:blipFill>
        <p:spPr>
          <a:xfrm>
            <a:off x="6246504" y="1577490"/>
            <a:ext cx="2284459" cy="771006"/>
          </a:xfrm>
          <a:prstGeom prst="rect">
            <a:avLst/>
          </a:prstGeom>
        </p:spPr>
      </p:pic>
      <p:sp>
        <p:nvSpPr>
          <p:cNvPr id="7" name="TextBox 6">
            <a:extLst>
              <a:ext uri="{FF2B5EF4-FFF2-40B4-BE49-F238E27FC236}">
                <a16:creationId xmlns:a16="http://schemas.microsoft.com/office/drawing/2014/main" id="{C58ED80B-734B-A04F-A510-C85240BF640C}"/>
              </a:ext>
            </a:extLst>
          </p:cNvPr>
          <p:cNvSpPr txBox="1"/>
          <p:nvPr/>
        </p:nvSpPr>
        <p:spPr>
          <a:xfrm>
            <a:off x="567787" y="2573901"/>
            <a:ext cx="2321550" cy="2123658"/>
          </a:xfrm>
          <a:prstGeom prst="rect">
            <a:avLst/>
          </a:prstGeom>
          <a:noFill/>
        </p:spPr>
        <p:txBody>
          <a:bodyPr wrap="square" rtlCol="0">
            <a:spAutoFit/>
          </a:bodyPr>
          <a:lstStyle/>
          <a:p>
            <a:pPr marL="171450" indent="-171450">
              <a:buFont typeface="Arial" panose="020B0604020202020204" pitchFamily="34" charset="0"/>
              <a:buChar char="•"/>
            </a:pPr>
            <a:r>
              <a:rPr lang="en-IN" sz="1100" dirty="0">
                <a:latin typeface="Anaheim" panose="02000503000000000000" pitchFamily="2" charset="77"/>
              </a:rPr>
              <a:t>The customization feature is what gives Spiceworks a serious advantage over other free SNMP managers on the market</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However, if they need a sophisticated SNMP monitoring system for a large network, they would probably be better off with a more advanced and paid tool</a:t>
            </a:r>
          </a:p>
          <a:p>
            <a:pPr marL="0" indent="0">
              <a:buNone/>
            </a:pPr>
            <a:endParaRPr lang="en-US" sz="1100" dirty="0">
              <a:latin typeface="Anaheim" panose="02000503000000000000" pitchFamily="2" charset="77"/>
            </a:endParaRPr>
          </a:p>
          <a:p>
            <a:endParaRPr lang="en-US" sz="1100" dirty="0">
              <a:latin typeface="Anaheim" panose="02000503000000000000" pitchFamily="2" charset="77"/>
            </a:endParaRPr>
          </a:p>
        </p:txBody>
      </p:sp>
      <p:sp>
        <p:nvSpPr>
          <p:cNvPr id="8" name="TextBox 7">
            <a:extLst>
              <a:ext uri="{FF2B5EF4-FFF2-40B4-BE49-F238E27FC236}">
                <a16:creationId xmlns:a16="http://schemas.microsoft.com/office/drawing/2014/main" id="{F4A740E6-FC4E-FA4D-8A06-690A989E8D94}"/>
              </a:ext>
            </a:extLst>
          </p:cNvPr>
          <p:cNvSpPr txBox="1"/>
          <p:nvPr/>
        </p:nvSpPr>
        <p:spPr>
          <a:xfrm>
            <a:off x="3216724" y="2573901"/>
            <a:ext cx="2382184" cy="2292935"/>
          </a:xfrm>
          <a:prstGeom prst="rect">
            <a:avLst/>
          </a:prstGeom>
          <a:noFill/>
        </p:spPr>
        <p:txBody>
          <a:bodyPr wrap="square" rtlCol="0">
            <a:spAutoFit/>
          </a:bodyPr>
          <a:lstStyle/>
          <a:p>
            <a:pPr marL="171450" indent="-171450">
              <a:buFont typeface="Arial" panose="020B0604020202020204" pitchFamily="34" charset="0"/>
              <a:buChar char="•"/>
            </a:pPr>
            <a:r>
              <a:rPr lang="en-IN" sz="1100" dirty="0">
                <a:latin typeface="Anaheim" panose="02000503000000000000" pitchFamily="2" charset="77"/>
              </a:rPr>
              <a:t>Whatsup Gold is an excellent tracking system by the Ipswich brand</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It can display current status information for use on another system and automatically switch network devices to maintenance mode before applying any permanent changes</a:t>
            </a:r>
          </a:p>
          <a:p>
            <a:pPr marL="0" indent="0">
              <a:buNone/>
            </a:pPr>
            <a:endParaRPr lang="en-US" sz="1100" dirty="0">
              <a:latin typeface="Anaheim" panose="02000503000000000000" pitchFamily="2" charset="77"/>
            </a:endParaRPr>
          </a:p>
          <a:p>
            <a:endParaRPr lang="en-US" sz="1100" dirty="0">
              <a:latin typeface="Anaheim" panose="02000503000000000000" pitchFamily="2" charset="77"/>
            </a:endParaRPr>
          </a:p>
        </p:txBody>
      </p:sp>
      <p:sp>
        <p:nvSpPr>
          <p:cNvPr id="9" name="TextBox 8">
            <a:extLst>
              <a:ext uri="{FF2B5EF4-FFF2-40B4-BE49-F238E27FC236}">
                <a16:creationId xmlns:a16="http://schemas.microsoft.com/office/drawing/2014/main" id="{4ED54FDD-8117-0749-B9F0-D00110EF126E}"/>
              </a:ext>
            </a:extLst>
          </p:cNvPr>
          <p:cNvSpPr txBox="1"/>
          <p:nvPr/>
        </p:nvSpPr>
        <p:spPr>
          <a:xfrm>
            <a:off x="5986398" y="2571750"/>
            <a:ext cx="2772513" cy="1954381"/>
          </a:xfrm>
          <a:prstGeom prst="rect">
            <a:avLst/>
          </a:prstGeom>
          <a:noFill/>
        </p:spPr>
        <p:txBody>
          <a:bodyPr wrap="square" rtlCol="0">
            <a:spAutoFit/>
          </a:bodyPr>
          <a:lstStyle/>
          <a:p>
            <a:pPr marL="171450" indent="-171450">
              <a:buFont typeface="Arial" panose="020B0604020202020204" pitchFamily="34" charset="0"/>
              <a:buChar char="•"/>
            </a:pPr>
            <a:r>
              <a:rPr lang="en-IN" sz="1100" dirty="0">
                <a:latin typeface="Anaheim" panose="02000503000000000000" pitchFamily="2" charset="77"/>
              </a:rPr>
              <a:t>The Logic Monitor tool combines the functionality of SNMP with data from NetFlow and provides a comprehensive view of network performance </a:t>
            </a:r>
            <a:br>
              <a:rPr lang="en-IN" sz="1100" dirty="0">
                <a:latin typeface="Anaheim" panose="02000503000000000000" pitchFamily="2" charset="77"/>
              </a:rPr>
            </a:br>
            <a:endParaRPr lang="en-IN" sz="1100" dirty="0">
              <a:latin typeface="Anaheim" panose="02000503000000000000" pitchFamily="2" charset="77"/>
            </a:endParaRPr>
          </a:p>
          <a:p>
            <a:pPr marL="171450" indent="-171450">
              <a:buFont typeface="Arial" panose="020B0604020202020204" pitchFamily="34" charset="0"/>
              <a:buChar char="•"/>
            </a:pPr>
            <a:r>
              <a:rPr lang="en-IN" sz="1100" dirty="0">
                <a:latin typeface="Anaheim" panose="02000503000000000000" pitchFamily="2" charset="77"/>
              </a:rPr>
              <a:t>The tool relies on a cloud-based system and uses the software as a service approach that allows users to access and monitor devices from offsite located servers</a:t>
            </a:r>
            <a:endParaRPr lang="en-US" sz="1100" dirty="0">
              <a:latin typeface="Anaheim" panose="02000503000000000000" pitchFamily="2" charset="77"/>
            </a:endParaRPr>
          </a:p>
        </p:txBody>
      </p:sp>
    </p:spTree>
    <p:extLst>
      <p:ext uri="{BB962C8B-B14F-4D97-AF65-F5344CB8AC3E}">
        <p14:creationId xmlns:p14="http://schemas.microsoft.com/office/powerpoint/2010/main" val="328574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EF575-E7DB-4DFC-9D58-DA44937CBA9B}"/>
              </a:ext>
            </a:extLst>
          </p:cNvPr>
          <p:cNvSpPr>
            <a:spLocks noGrp="1"/>
          </p:cNvSpPr>
          <p:nvPr>
            <p:ph type="ctrTitle"/>
          </p:nvPr>
        </p:nvSpPr>
        <p:spPr>
          <a:xfrm>
            <a:off x="3895834" y="441535"/>
            <a:ext cx="5151120" cy="481200"/>
          </a:xfrm>
        </p:spPr>
        <p:txBody>
          <a:bodyPr/>
          <a:lstStyle/>
          <a:p>
            <a:r>
              <a:rPr lang="en-GB" sz="3200" dirty="0"/>
              <a:t>Features and applications</a:t>
            </a:r>
          </a:p>
        </p:txBody>
      </p:sp>
      <p:pic>
        <p:nvPicPr>
          <p:cNvPr id="5" name="Picture 4">
            <a:extLst>
              <a:ext uri="{FF2B5EF4-FFF2-40B4-BE49-F238E27FC236}">
                <a16:creationId xmlns:a16="http://schemas.microsoft.com/office/drawing/2014/main" id="{3CA53B7B-9E80-4D74-9FDF-7E89ACE4F88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1372" y="1095704"/>
            <a:ext cx="5896304" cy="3846786"/>
          </a:xfrm>
          <a:prstGeom prst="rect">
            <a:avLst/>
          </a:prstGeom>
        </p:spPr>
      </p:pic>
    </p:spTree>
    <p:extLst>
      <p:ext uri="{BB962C8B-B14F-4D97-AF65-F5344CB8AC3E}">
        <p14:creationId xmlns:p14="http://schemas.microsoft.com/office/powerpoint/2010/main" val="2810307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1"/>
        <p:cNvGrpSpPr/>
        <p:nvPr/>
      </p:nvGrpSpPr>
      <p:grpSpPr>
        <a:xfrm>
          <a:off x="0" y="0"/>
          <a:ext cx="0" cy="0"/>
          <a:chOff x="0" y="0"/>
          <a:chExt cx="0" cy="0"/>
        </a:xfrm>
      </p:grpSpPr>
      <p:sp>
        <p:nvSpPr>
          <p:cNvPr id="2492" name="Google Shape;2492;p44"/>
          <p:cNvSpPr txBox="1">
            <a:spLocks noGrp="1"/>
          </p:cNvSpPr>
          <p:nvPr>
            <p:ph type="ctrTitle"/>
          </p:nvPr>
        </p:nvSpPr>
        <p:spPr>
          <a:xfrm>
            <a:off x="2105247" y="1658250"/>
            <a:ext cx="4933506"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dirty="0"/>
              <a:t>conclusion</a:t>
            </a:r>
            <a:endParaRPr sz="8000" dirty="0"/>
          </a:p>
        </p:txBody>
      </p:sp>
    </p:spTree>
    <p:extLst>
      <p:ext uri="{BB962C8B-B14F-4D97-AF65-F5344CB8AC3E}">
        <p14:creationId xmlns:p14="http://schemas.microsoft.com/office/powerpoint/2010/main" val="87589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31"/>
        <p:cNvGrpSpPr/>
        <p:nvPr/>
      </p:nvGrpSpPr>
      <p:grpSpPr>
        <a:xfrm>
          <a:off x="0" y="0"/>
          <a:ext cx="0" cy="0"/>
          <a:chOff x="0" y="0"/>
          <a:chExt cx="0" cy="0"/>
        </a:xfrm>
      </p:grpSpPr>
      <p:sp>
        <p:nvSpPr>
          <p:cNvPr id="2537" name="Google Shape;2537;p46"/>
          <p:cNvSpPr txBox="1">
            <a:spLocks noGrp="1"/>
          </p:cNvSpPr>
          <p:nvPr>
            <p:ph type="ctrTitle"/>
          </p:nvPr>
        </p:nvSpPr>
        <p:spPr>
          <a:xfrm>
            <a:off x="650469" y="730114"/>
            <a:ext cx="2799237" cy="246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a:t>
            </a:r>
            <a:br>
              <a:rPr lang="en" dirty="0"/>
            </a:br>
            <a:r>
              <a:rPr lang="en" dirty="0"/>
              <a:t>you</a:t>
            </a:r>
            <a:endParaRPr dirty="0"/>
          </a:p>
        </p:txBody>
      </p:sp>
      <p:sp>
        <p:nvSpPr>
          <p:cNvPr id="2620" name="Google Shape;2620;p46"/>
          <p:cNvSpPr txBox="1"/>
          <p:nvPr/>
        </p:nvSpPr>
        <p:spPr>
          <a:xfrm>
            <a:off x="833913" y="4055729"/>
            <a:ext cx="2427000" cy="307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chemeClr val="accent3"/>
                </a:solidFill>
                <a:latin typeface="Anaheim"/>
                <a:ea typeface="Anaheim"/>
                <a:cs typeface="Anaheim"/>
                <a:sym typeface="Anaheim"/>
              </a:rPr>
              <a:t>Please keep this slide for attribution.</a:t>
            </a:r>
            <a:endParaRPr sz="900" dirty="0">
              <a:solidFill>
                <a:schemeClr val="accent3"/>
              </a:solidFill>
              <a:latin typeface="Anaheim"/>
              <a:ea typeface="Anaheim"/>
              <a:cs typeface="Anaheim"/>
              <a:sym typeface="Anaheim"/>
            </a:endParaRPr>
          </a:p>
        </p:txBody>
      </p:sp>
      <p:pic>
        <p:nvPicPr>
          <p:cNvPr id="3" name="Picture 2">
            <a:extLst>
              <a:ext uri="{FF2B5EF4-FFF2-40B4-BE49-F238E27FC236}">
                <a16:creationId xmlns:a16="http://schemas.microsoft.com/office/drawing/2014/main" id="{DF802E82-4263-4084-BD29-9BC9376476AE}"/>
              </a:ext>
            </a:extLst>
          </p:cNvPr>
          <p:cNvPicPr>
            <a:picLocks noChangeAspect="1"/>
          </p:cNvPicPr>
          <p:nvPr/>
        </p:nvPicPr>
        <p:blipFill rotWithShape="1">
          <a:blip r:embed="rId3"/>
          <a:srcRect t="18667" b="18577"/>
          <a:stretch/>
        </p:blipFill>
        <p:spPr>
          <a:xfrm>
            <a:off x="3882390" y="957826"/>
            <a:ext cx="5143500" cy="32278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39"/>
        <p:cNvGrpSpPr/>
        <p:nvPr/>
      </p:nvGrpSpPr>
      <p:grpSpPr>
        <a:xfrm>
          <a:off x="0" y="0"/>
          <a:ext cx="0" cy="0"/>
          <a:chOff x="0" y="0"/>
          <a:chExt cx="0" cy="0"/>
        </a:xfrm>
      </p:grpSpPr>
      <p:sp>
        <p:nvSpPr>
          <p:cNvPr id="2440" name="Google Shape;2440;p41"/>
          <p:cNvSpPr/>
          <p:nvPr/>
        </p:nvSpPr>
        <p:spPr>
          <a:xfrm>
            <a:off x="1523711" y="2757500"/>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41"/>
          <p:cNvSpPr/>
          <p:nvPr/>
        </p:nvSpPr>
        <p:spPr>
          <a:xfrm>
            <a:off x="1606836" y="2655027"/>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41"/>
          <p:cNvSpPr txBox="1">
            <a:spLocks noGrp="1"/>
          </p:cNvSpPr>
          <p:nvPr>
            <p:ph type="subTitle" idx="1"/>
          </p:nvPr>
        </p:nvSpPr>
        <p:spPr>
          <a:xfrm>
            <a:off x="1679747" y="2946040"/>
            <a:ext cx="18279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process of DNS resolution involves converting a hostname (such as www.example.com) into a computer-friendly IP address (such as 192.168.1.1).</a:t>
            </a:r>
          </a:p>
        </p:txBody>
      </p:sp>
      <p:sp>
        <p:nvSpPr>
          <p:cNvPr id="2443" name="Google Shape;2443;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sp>
        <p:nvSpPr>
          <p:cNvPr id="2444" name="Google Shape;2444;p41"/>
          <p:cNvSpPr txBox="1">
            <a:spLocks noGrp="1"/>
          </p:cNvSpPr>
          <p:nvPr>
            <p:ph type="ctrTitle"/>
          </p:nvPr>
        </p:nvSpPr>
        <p:spPr>
          <a:xfrm>
            <a:off x="1684854" y="1633540"/>
            <a:ext cx="1840464"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PROCESS</a:t>
            </a:r>
            <a:endParaRPr sz="3200" dirty="0"/>
          </a:p>
        </p:txBody>
      </p:sp>
      <p:sp>
        <p:nvSpPr>
          <p:cNvPr id="2446" name="Google Shape;2446;p41"/>
          <p:cNvSpPr/>
          <p:nvPr/>
        </p:nvSpPr>
        <p:spPr>
          <a:xfrm>
            <a:off x="5540664" y="2790813"/>
            <a:ext cx="1996500" cy="1928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41"/>
          <p:cNvSpPr/>
          <p:nvPr/>
        </p:nvSpPr>
        <p:spPr>
          <a:xfrm>
            <a:off x="5623789" y="2688340"/>
            <a:ext cx="1996500" cy="1928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48" name="Google Shape;2448;p41"/>
          <p:cNvCxnSpPr>
            <a:cxnSpLocks/>
            <a:endCxn id="2447" idx="0"/>
          </p:cNvCxnSpPr>
          <p:nvPr/>
        </p:nvCxnSpPr>
        <p:spPr>
          <a:xfrm>
            <a:off x="6622039" y="2426440"/>
            <a:ext cx="0" cy="261900"/>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ctrTitle" idx="2"/>
          </p:nvPr>
        </p:nvSpPr>
        <p:spPr>
          <a:xfrm>
            <a:off x="5618685" y="1633665"/>
            <a:ext cx="20016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ASSINGING ip</a:t>
            </a:r>
            <a:endParaRPr sz="3200" dirty="0"/>
          </a:p>
        </p:txBody>
      </p:sp>
      <p:sp>
        <p:nvSpPr>
          <p:cNvPr id="2455" name="Google Shape;2455;p41"/>
          <p:cNvSpPr txBox="1">
            <a:spLocks noGrp="1"/>
          </p:cNvSpPr>
          <p:nvPr>
            <p:ph type="subTitle" idx="3"/>
          </p:nvPr>
        </p:nvSpPr>
        <p:spPr>
          <a:xfrm>
            <a:off x="5675400" y="2979353"/>
            <a:ext cx="18279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 IP address is given to each device on the Internet, and that address is necessary to find the appropriate Internet device - like a street address is used to find a particular home</a:t>
            </a:r>
          </a:p>
        </p:txBody>
      </p:sp>
      <p:sp>
        <p:nvSpPr>
          <p:cNvPr id="2458" name="Google Shape;2458;p41"/>
          <p:cNvSpPr txBox="1">
            <a:spLocks noGrp="1"/>
          </p:cNvSpPr>
          <p:nvPr>
            <p:ph type="ctrTitle" idx="6"/>
          </p:nvPr>
        </p:nvSpPr>
        <p:spPr>
          <a:xfrm>
            <a:off x="5180650" y="457300"/>
            <a:ext cx="39633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CONCLUSIONS</a:t>
            </a:r>
            <a:endParaRPr sz="3200" dirty="0"/>
          </a:p>
        </p:txBody>
      </p:sp>
      <p:cxnSp>
        <p:nvCxnSpPr>
          <p:cNvPr id="11" name="Straight Connector 10">
            <a:extLst>
              <a:ext uri="{FF2B5EF4-FFF2-40B4-BE49-F238E27FC236}">
                <a16:creationId xmlns:a16="http://schemas.microsoft.com/office/drawing/2014/main" id="{8C1B8C18-44EC-49DB-9FE2-7EED5E2738CB}"/>
              </a:ext>
            </a:extLst>
          </p:cNvPr>
          <p:cNvCxnSpPr>
            <a:cxnSpLocks/>
            <a:stCxn id="2444" idx="2"/>
            <a:endCxn id="2441" idx="0"/>
          </p:cNvCxnSpPr>
          <p:nvPr/>
        </p:nvCxnSpPr>
        <p:spPr>
          <a:xfrm>
            <a:off x="2605086" y="2426440"/>
            <a:ext cx="0" cy="228587"/>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oogle Shape;510;p29">
            <a:extLst>
              <a:ext uri="{FF2B5EF4-FFF2-40B4-BE49-F238E27FC236}">
                <a16:creationId xmlns:a16="http://schemas.microsoft.com/office/drawing/2014/main" id="{569D9469-90D6-4E7B-B234-6FC68B15046B}"/>
              </a:ext>
            </a:extLst>
          </p:cNvPr>
          <p:cNvGrpSpPr/>
          <p:nvPr/>
        </p:nvGrpSpPr>
        <p:grpSpPr>
          <a:xfrm>
            <a:off x="133124" y="198592"/>
            <a:ext cx="519733" cy="485268"/>
            <a:chOff x="4694531" y="2250235"/>
            <a:chExt cx="1090502" cy="1018186"/>
          </a:xfrm>
        </p:grpSpPr>
        <p:sp>
          <p:nvSpPr>
            <p:cNvPr id="33" name="Google Shape;511;p29">
              <a:extLst>
                <a:ext uri="{FF2B5EF4-FFF2-40B4-BE49-F238E27FC236}">
                  <a16:creationId xmlns:a16="http://schemas.microsoft.com/office/drawing/2014/main" id="{1906CB9F-1861-4336-848E-320FA4484996}"/>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512;p29">
              <a:extLst>
                <a:ext uri="{FF2B5EF4-FFF2-40B4-BE49-F238E27FC236}">
                  <a16:creationId xmlns:a16="http://schemas.microsoft.com/office/drawing/2014/main" id="{BA00C929-226A-4B58-9C1B-270ACB699C15}"/>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513;p29">
              <a:extLst>
                <a:ext uri="{FF2B5EF4-FFF2-40B4-BE49-F238E27FC236}">
                  <a16:creationId xmlns:a16="http://schemas.microsoft.com/office/drawing/2014/main" id="{6F6C7EC7-074A-442C-A306-B19D4FA0DAFD}"/>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 name="Google Shape;8927;p57">
            <a:extLst>
              <a:ext uri="{FF2B5EF4-FFF2-40B4-BE49-F238E27FC236}">
                <a16:creationId xmlns:a16="http://schemas.microsoft.com/office/drawing/2014/main" id="{65BC60A3-E8D0-4DE3-82D8-5712859C17F4}"/>
              </a:ext>
            </a:extLst>
          </p:cNvPr>
          <p:cNvGrpSpPr/>
          <p:nvPr/>
        </p:nvGrpSpPr>
        <p:grpSpPr>
          <a:xfrm>
            <a:off x="244345" y="302317"/>
            <a:ext cx="290982" cy="277794"/>
            <a:chOff x="1299146" y="3806507"/>
            <a:chExt cx="367990" cy="351312"/>
          </a:xfrm>
          <a:solidFill>
            <a:schemeClr val="accent3"/>
          </a:solidFill>
        </p:grpSpPr>
        <p:sp>
          <p:nvSpPr>
            <p:cNvPr id="43" name="Google Shape;8928;p57">
              <a:extLst>
                <a:ext uri="{FF2B5EF4-FFF2-40B4-BE49-F238E27FC236}">
                  <a16:creationId xmlns:a16="http://schemas.microsoft.com/office/drawing/2014/main" id="{155A2BB4-6B40-4040-BE2F-34C960291641}"/>
                </a:ext>
              </a:extLst>
            </p:cNvPr>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8929;p57">
              <a:extLst>
                <a:ext uri="{FF2B5EF4-FFF2-40B4-BE49-F238E27FC236}">
                  <a16:creationId xmlns:a16="http://schemas.microsoft.com/office/drawing/2014/main" id="{51C17F70-E274-4160-941E-C72DABB33009}"/>
                </a:ext>
              </a:extLst>
            </p:cNvPr>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roup 14">
            <a:extLst>
              <a:ext uri="{FF2B5EF4-FFF2-40B4-BE49-F238E27FC236}">
                <a16:creationId xmlns:a16="http://schemas.microsoft.com/office/drawing/2014/main" id="{1BDCA17D-E0EC-4FEC-BE8E-462E864B4C26}"/>
              </a:ext>
            </a:extLst>
          </p:cNvPr>
          <p:cNvGrpSpPr/>
          <p:nvPr/>
        </p:nvGrpSpPr>
        <p:grpSpPr>
          <a:xfrm rot="17576497">
            <a:off x="1416176" y="626120"/>
            <a:ext cx="1000385" cy="883233"/>
            <a:chOff x="1416176" y="626120"/>
            <a:chExt cx="1000385" cy="883233"/>
          </a:xfrm>
        </p:grpSpPr>
        <p:grpSp>
          <p:nvGrpSpPr>
            <p:cNvPr id="37" name="Google Shape;533;p29">
              <a:extLst>
                <a:ext uri="{FF2B5EF4-FFF2-40B4-BE49-F238E27FC236}">
                  <a16:creationId xmlns:a16="http://schemas.microsoft.com/office/drawing/2014/main" id="{FEBF94CC-139A-4059-89C8-1560192710AC}"/>
                </a:ext>
              </a:extLst>
            </p:cNvPr>
            <p:cNvGrpSpPr/>
            <p:nvPr/>
          </p:nvGrpSpPr>
          <p:grpSpPr>
            <a:xfrm>
              <a:off x="1416176" y="626120"/>
              <a:ext cx="1000385" cy="883233"/>
              <a:chOff x="6472501" y="1326053"/>
              <a:chExt cx="1000385" cy="883233"/>
            </a:xfrm>
          </p:grpSpPr>
          <p:sp>
            <p:nvSpPr>
              <p:cNvPr id="38" name="Google Shape;534;p29">
                <a:extLst>
                  <a:ext uri="{FF2B5EF4-FFF2-40B4-BE49-F238E27FC236}">
                    <a16:creationId xmlns:a16="http://schemas.microsoft.com/office/drawing/2014/main" id="{29945D56-6535-453E-BFC3-E5FCABE656BC}"/>
                  </a:ext>
                </a:extLst>
              </p:cNvPr>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535;p29">
                <a:extLst>
                  <a:ext uri="{FF2B5EF4-FFF2-40B4-BE49-F238E27FC236}">
                    <a16:creationId xmlns:a16="http://schemas.microsoft.com/office/drawing/2014/main" id="{AD0A18DA-2E3C-44A7-AB04-9B718CFA02F6}"/>
                  </a:ext>
                </a:extLst>
              </p:cNvPr>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536;p29">
                <a:extLst>
                  <a:ext uri="{FF2B5EF4-FFF2-40B4-BE49-F238E27FC236}">
                    <a16:creationId xmlns:a16="http://schemas.microsoft.com/office/drawing/2014/main" id="{DA015378-04F7-4FAA-89B0-5E33B9A2451B}"/>
                  </a:ext>
                </a:extLst>
              </p:cNvPr>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 name="Google Shape;8927;p57">
              <a:extLst>
                <a:ext uri="{FF2B5EF4-FFF2-40B4-BE49-F238E27FC236}">
                  <a16:creationId xmlns:a16="http://schemas.microsoft.com/office/drawing/2014/main" id="{3ED916F7-5346-41B7-95B0-9DD3427239E2}"/>
                </a:ext>
              </a:extLst>
            </p:cNvPr>
            <p:cNvGrpSpPr/>
            <p:nvPr/>
          </p:nvGrpSpPr>
          <p:grpSpPr>
            <a:xfrm>
              <a:off x="1674328" y="825355"/>
              <a:ext cx="484080" cy="462141"/>
              <a:chOff x="1299146" y="3806507"/>
              <a:chExt cx="367990" cy="351312"/>
            </a:xfrm>
            <a:solidFill>
              <a:schemeClr val="accent3"/>
            </a:solidFill>
          </p:grpSpPr>
          <p:sp>
            <p:nvSpPr>
              <p:cNvPr id="46" name="Google Shape;8928;p57">
                <a:extLst>
                  <a:ext uri="{FF2B5EF4-FFF2-40B4-BE49-F238E27FC236}">
                    <a16:creationId xmlns:a16="http://schemas.microsoft.com/office/drawing/2014/main" id="{91986D10-72CE-49EE-8A87-525E495AA50E}"/>
                  </a:ext>
                </a:extLst>
              </p:cNvPr>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8929;p57">
                <a:extLst>
                  <a:ext uri="{FF2B5EF4-FFF2-40B4-BE49-F238E27FC236}">
                    <a16:creationId xmlns:a16="http://schemas.microsoft.com/office/drawing/2014/main" id="{B8FFDA2A-5A58-4913-83B9-7285D7C4188F}"/>
                  </a:ext>
                </a:extLst>
              </p:cNvPr>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325380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81D7B9-51C3-4754-94F9-9283E8F96661}"/>
              </a:ext>
            </a:extLst>
          </p:cNvPr>
          <p:cNvSpPr>
            <a:spLocks noGrp="1"/>
          </p:cNvSpPr>
          <p:nvPr>
            <p:ph type="ctrTitle"/>
          </p:nvPr>
        </p:nvSpPr>
        <p:spPr>
          <a:xfrm>
            <a:off x="1976441" y="1443001"/>
            <a:ext cx="1653024" cy="481200"/>
          </a:xfrm>
        </p:spPr>
        <p:txBody>
          <a:bodyPr/>
          <a:lstStyle/>
          <a:p>
            <a:r>
              <a:rPr lang="en-US" dirty="0"/>
              <a:t>Recursive Servers</a:t>
            </a:r>
            <a:endParaRPr lang="en-CH" dirty="0"/>
          </a:p>
        </p:txBody>
      </p:sp>
      <p:sp>
        <p:nvSpPr>
          <p:cNvPr id="10" name="Subtitle 9">
            <a:extLst>
              <a:ext uri="{FF2B5EF4-FFF2-40B4-BE49-F238E27FC236}">
                <a16:creationId xmlns:a16="http://schemas.microsoft.com/office/drawing/2014/main" id="{A0CABFFE-4B85-40DE-9D97-E4050B65B271}"/>
              </a:ext>
            </a:extLst>
          </p:cNvPr>
          <p:cNvSpPr>
            <a:spLocks noGrp="1"/>
          </p:cNvSpPr>
          <p:nvPr>
            <p:ph type="subTitle" idx="1"/>
          </p:nvPr>
        </p:nvSpPr>
        <p:spPr>
          <a:xfrm>
            <a:off x="1533503" y="1921127"/>
            <a:ext cx="2538900" cy="2384860"/>
          </a:xfrm>
        </p:spPr>
        <p:txBody>
          <a:bodyPr/>
          <a:lstStyle/>
          <a:p>
            <a:pPr marL="0" algn="just"/>
            <a:r>
              <a:rPr lang="en-US" dirty="0"/>
              <a:t>Recursive servers are the workhorses in the DNS lookup process. They often have to make numerous DNS lookups in order to respond with the proper IP for the querying client. These kinds of servers are typically managed by an ISP or specialty resolving DNS providers.</a:t>
            </a:r>
          </a:p>
          <a:p>
            <a:pPr marL="0" algn="just"/>
            <a:r>
              <a:rPr lang="en-US" dirty="0"/>
              <a:t>	</a:t>
            </a:r>
          </a:p>
          <a:p>
            <a:pPr marL="0" algn="just"/>
            <a:r>
              <a:rPr lang="en-US" dirty="0"/>
              <a:t>For example, Google runs their own public recursive DNS servers.</a:t>
            </a:r>
            <a:endParaRPr lang="en-CH" dirty="0"/>
          </a:p>
        </p:txBody>
      </p:sp>
      <p:sp>
        <p:nvSpPr>
          <p:cNvPr id="11" name="Title 10">
            <a:extLst>
              <a:ext uri="{FF2B5EF4-FFF2-40B4-BE49-F238E27FC236}">
                <a16:creationId xmlns:a16="http://schemas.microsoft.com/office/drawing/2014/main" id="{9A622C82-4CB0-4D7B-9628-6501A6DCA3B5}"/>
              </a:ext>
            </a:extLst>
          </p:cNvPr>
          <p:cNvSpPr>
            <a:spLocks noGrp="1"/>
          </p:cNvSpPr>
          <p:nvPr>
            <p:ph type="ctrTitle" idx="2"/>
          </p:nvPr>
        </p:nvSpPr>
        <p:spPr>
          <a:xfrm>
            <a:off x="5437818" y="1443001"/>
            <a:ext cx="1912551" cy="481200"/>
          </a:xfrm>
        </p:spPr>
        <p:txBody>
          <a:bodyPr/>
          <a:lstStyle/>
          <a:p>
            <a:r>
              <a:rPr lang="en-US" dirty="0"/>
              <a:t>Authoritative Servers</a:t>
            </a:r>
            <a:endParaRPr lang="en-CH" dirty="0"/>
          </a:p>
        </p:txBody>
      </p:sp>
      <p:sp>
        <p:nvSpPr>
          <p:cNvPr id="12" name="Subtitle 11">
            <a:extLst>
              <a:ext uri="{FF2B5EF4-FFF2-40B4-BE49-F238E27FC236}">
                <a16:creationId xmlns:a16="http://schemas.microsoft.com/office/drawing/2014/main" id="{E2E4C449-0770-4BAA-B1C2-5E2AA1224E99}"/>
              </a:ext>
            </a:extLst>
          </p:cNvPr>
          <p:cNvSpPr>
            <a:spLocks noGrp="1"/>
          </p:cNvSpPr>
          <p:nvPr>
            <p:ph type="subTitle" idx="3"/>
          </p:nvPr>
        </p:nvSpPr>
        <p:spPr>
          <a:xfrm>
            <a:off x="5124643" y="1921127"/>
            <a:ext cx="2538900" cy="1479254"/>
          </a:xfrm>
        </p:spPr>
        <p:txBody>
          <a:bodyPr/>
          <a:lstStyle/>
          <a:p>
            <a:pPr marL="0" indent="0" algn="just"/>
            <a:r>
              <a:rPr lang="en-US" dirty="0"/>
              <a:t>If you own a domain name, at some point you will need to use an Authoritative DNS server to map your domain names to an IP address. This is only done on an Authoritative DNS server</a:t>
            </a:r>
            <a:endParaRPr lang="en-CH" dirty="0"/>
          </a:p>
        </p:txBody>
      </p:sp>
      <p:sp>
        <p:nvSpPr>
          <p:cNvPr id="13" name="Title 12">
            <a:extLst>
              <a:ext uri="{FF2B5EF4-FFF2-40B4-BE49-F238E27FC236}">
                <a16:creationId xmlns:a16="http://schemas.microsoft.com/office/drawing/2014/main" id="{1BFC8A39-A457-4576-9F04-4D5D70F1233C}"/>
              </a:ext>
            </a:extLst>
          </p:cNvPr>
          <p:cNvSpPr>
            <a:spLocks noGrp="1"/>
          </p:cNvSpPr>
          <p:nvPr>
            <p:ph type="ctrTitle" idx="4"/>
          </p:nvPr>
        </p:nvSpPr>
        <p:spPr>
          <a:xfrm>
            <a:off x="3243532" y="491806"/>
            <a:ext cx="5900468" cy="481200"/>
          </a:xfrm>
        </p:spPr>
        <p:txBody>
          <a:bodyPr/>
          <a:lstStyle/>
          <a:p>
            <a:r>
              <a:rPr lang="en-US" sz="2800" dirty="0"/>
              <a:t>AUTHORITATIVE VS RECURSIVE DNS SERVERS</a:t>
            </a:r>
            <a:endParaRPr lang="en-CH" sz="2800" dirty="0"/>
          </a:p>
        </p:txBody>
      </p:sp>
    </p:spTree>
    <p:extLst>
      <p:ext uri="{BB962C8B-B14F-4D97-AF65-F5344CB8AC3E}">
        <p14:creationId xmlns:p14="http://schemas.microsoft.com/office/powerpoint/2010/main" val="269671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15658BA-E6BD-4814-B3D1-0578B075BB83}"/>
              </a:ext>
            </a:extLst>
          </p:cNvPr>
          <p:cNvSpPr>
            <a:spLocks noGrp="1"/>
          </p:cNvSpPr>
          <p:nvPr>
            <p:ph type="ctrTitle" idx="8"/>
          </p:nvPr>
        </p:nvSpPr>
        <p:spPr>
          <a:xfrm>
            <a:off x="5180650" y="457300"/>
            <a:ext cx="3963350" cy="481200"/>
          </a:xfrm>
        </p:spPr>
        <p:txBody>
          <a:bodyPr/>
          <a:lstStyle/>
          <a:p>
            <a:r>
              <a:rPr lang="en-US" sz="3200" dirty="0"/>
              <a:t>Steps in a DNS lookup</a:t>
            </a:r>
            <a:endParaRPr lang="en-GB" sz="3200" dirty="0"/>
          </a:p>
        </p:txBody>
      </p:sp>
      <p:sp>
        <p:nvSpPr>
          <p:cNvPr id="11" name="Rectangle 1">
            <a:extLst>
              <a:ext uri="{FF2B5EF4-FFF2-40B4-BE49-F238E27FC236}">
                <a16:creationId xmlns:a16="http://schemas.microsoft.com/office/drawing/2014/main" id="{5EE00BFB-3C87-4A5D-B6A7-FD5E181B816F}"/>
              </a:ext>
            </a:extLst>
          </p:cNvPr>
          <p:cNvSpPr txBox="1">
            <a:spLocks noChangeArrowheads="1"/>
          </p:cNvSpPr>
          <p:nvPr/>
        </p:nvSpPr>
        <p:spPr bwMode="auto">
          <a:xfrm>
            <a:off x="850004" y="1130365"/>
            <a:ext cx="7525346" cy="3670236"/>
          </a:xfrm>
          <a:prstGeom prst="rect">
            <a:avLst/>
          </a:prstGeom>
          <a:noFill/>
          <a:ln>
            <a:noFill/>
          </a:ln>
          <a:effectLst/>
        </p:spPr>
        <p:txBody>
          <a:bodyPr spcFirstLastPara="1" vert="horz" wrap="square" lIns="68580" tIns="34290" rIns="68580" bIns="3429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defTabSz="685800" eaLnBrk="0" fontAlgn="base" hangingPunct="0">
              <a:spcBef>
                <a:spcPct val="0"/>
              </a:spcBef>
              <a:spcAft>
                <a:spcPct val="0"/>
              </a:spcAft>
              <a:buClrTx/>
              <a:buSzTx/>
            </a:pPr>
            <a:endParaRPr lang="en-CH"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r>
              <a:rPr lang="en-CH" altLang="en-CH" sz="1800" dirty="0">
                <a:solidFill>
                  <a:srgbClr val="000000"/>
                </a:solidFill>
              </a:rPr>
              <a:t>A user types ‘example.com’ into a web browser and the query travels into the Internet and is received by a DNS recursive resolver. </a:t>
            </a:r>
            <a:endParaRPr lang="en-US"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endParaRPr lang="en-CH"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r>
              <a:rPr lang="en-CH" altLang="en-CH" sz="1800" dirty="0">
                <a:solidFill>
                  <a:srgbClr val="000000"/>
                </a:solidFill>
              </a:rPr>
              <a:t>The resolver then queries a DNS root nameserver. </a:t>
            </a:r>
          </a:p>
          <a:p>
            <a:pPr marL="342900" indent="-342900" defTabSz="685800" eaLnBrk="0" fontAlgn="base" hangingPunct="0">
              <a:spcBef>
                <a:spcPct val="0"/>
              </a:spcBef>
              <a:spcAft>
                <a:spcPct val="0"/>
              </a:spcAft>
              <a:buClrTx/>
              <a:buSzTx/>
              <a:buFont typeface="+mj-lt"/>
              <a:buAutoNum type="arabicPeriod"/>
            </a:pPr>
            <a:endParaRPr lang="en-US"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r>
              <a:rPr lang="en-CH" altLang="en-CH" sz="1800" dirty="0">
                <a:solidFill>
                  <a:srgbClr val="000000"/>
                </a:solidFill>
              </a:rPr>
              <a:t>The root server then responds to the resolver with the address of a </a:t>
            </a:r>
            <a:r>
              <a:rPr lang="en-IN" altLang="en-CH" sz="1800" dirty="0">
                <a:solidFill>
                  <a:srgbClr val="000000"/>
                </a:solidFill>
              </a:rPr>
              <a:t>Top-Level</a:t>
            </a:r>
            <a:r>
              <a:rPr lang="en-CH" altLang="en-CH" sz="1800" dirty="0">
                <a:solidFill>
                  <a:srgbClr val="000000"/>
                </a:solidFill>
              </a:rPr>
              <a:t> Domain (TLD) DNS server (such as .com or .net), which stores the information for its domains. </a:t>
            </a:r>
            <a:endParaRPr lang="en-US"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endParaRPr lang="en-US"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r>
              <a:rPr lang="en-CH" altLang="en-CH" sz="1800" dirty="0">
                <a:solidFill>
                  <a:srgbClr val="000000"/>
                </a:solidFill>
              </a:rPr>
              <a:t>When searching for example.com, our request is pointed toward the .com TLD. </a:t>
            </a:r>
          </a:p>
          <a:p>
            <a:pPr marL="342900" indent="-342900" defTabSz="685800" eaLnBrk="0" fontAlgn="base" hangingPunct="0">
              <a:spcBef>
                <a:spcPct val="0"/>
              </a:spcBef>
              <a:spcAft>
                <a:spcPct val="0"/>
              </a:spcAft>
              <a:buClrTx/>
              <a:buSzTx/>
              <a:buFont typeface="+mj-lt"/>
              <a:buAutoNum type="arabicPeriod"/>
            </a:pPr>
            <a:endParaRPr lang="en-US" altLang="en-CH" sz="1800" dirty="0">
              <a:solidFill>
                <a:srgbClr val="000000"/>
              </a:solidFill>
            </a:endParaRPr>
          </a:p>
          <a:p>
            <a:pPr marL="342900" indent="-342900" defTabSz="685800" eaLnBrk="0" fontAlgn="base" hangingPunct="0">
              <a:spcBef>
                <a:spcPct val="0"/>
              </a:spcBef>
              <a:spcAft>
                <a:spcPct val="0"/>
              </a:spcAft>
              <a:buClrTx/>
              <a:buSzTx/>
              <a:buFont typeface="+mj-lt"/>
              <a:buAutoNum type="arabicPeriod"/>
            </a:pPr>
            <a:r>
              <a:rPr lang="en-CH" altLang="en-CH" sz="1800" dirty="0">
                <a:solidFill>
                  <a:srgbClr val="000000"/>
                </a:solidFill>
              </a:rPr>
              <a:t>The resolver then makes a request to the .com TLD. </a:t>
            </a:r>
          </a:p>
        </p:txBody>
      </p:sp>
    </p:spTree>
    <p:extLst>
      <p:ext uri="{BB962C8B-B14F-4D97-AF65-F5344CB8AC3E}">
        <p14:creationId xmlns:p14="http://schemas.microsoft.com/office/powerpoint/2010/main" val="174087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15658BA-E6BD-4814-B3D1-0578B075BB83}"/>
              </a:ext>
            </a:extLst>
          </p:cNvPr>
          <p:cNvSpPr>
            <a:spLocks noGrp="1"/>
          </p:cNvSpPr>
          <p:nvPr>
            <p:ph type="ctrTitle" idx="8"/>
          </p:nvPr>
        </p:nvSpPr>
        <p:spPr>
          <a:xfrm>
            <a:off x="5180650" y="457300"/>
            <a:ext cx="3963350" cy="481200"/>
          </a:xfrm>
        </p:spPr>
        <p:txBody>
          <a:bodyPr/>
          <a:lstStyle/>
          <a:p>
            <a:r>
              <a:rPr lang="en-US" sz="3200" dirty="0"/>
              <a:t>Steps in a DNS lookup</a:t>
            </a:r>
            <a:endParaRPr lang="en-GB" sz="3200" dirty="0"/>
          </a:p>
        </p:txBody>
      </p:sp>
      <p:sp>
        <p:nvSpPr>
          <p:cNvPr id="11" name="Rectangle 1">
            <a:extLst>
              <a:ext uri="{FF2B5EF4-FFF2-40B4-BE49-F238E27FC236}">
                <a16:creationId xmlns:a16="http://schemas.microsoft.com/office/drawing/2014/main" id="{5EE00BFB-3C87-4A5D-B6A7-FD5E181B816F}"/>
              </a:ext>
            </a:extLst>
          </p:cNvPr>
          <p:cNvSpPr txBox="1">
            <a:spLocks noChangeArrowheads="1"/>
          </p:cNvSpPr>
          <p:nvPr/>
        </p:nvSpPr>
        <p:spPr bwMode="auto">
          <a:xfrm>
            <a:off x="850004" y="1407364"/>
            <a:ext cx="7525346" cy="3116238"/>
          </a:xfrm>
          <a:prstGeom prst="rect">
            <a:avLst/>
          </a:prstGeom>
          <a:noFill/>
          <a:ln>
            <a:noFill/>
          </a:ln>
          <a:effectLst/>
        </p:spPr>
        <p:txBody>
          <a:bodyPr spcFirstLastPara="1" vert="horz" wrap="square" lIns="68580" tIns="34290" rIns="68580" bIns="3429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0" indent="0" defTabSz="685800" eaLnBrk="0" fontAlgn="base" hangingPunct="0">
              <a:spcBef>
                <a:spcPct val="0"/>
              </a:spcBef>
              <a:spcAft>
                <a:spcPct val="0"/>
              </a:spcAft>
              <a:buClrTx/>
              <a:buSzTx/>
            </a:pPr>
            <a:endParaRPr lang="en-US" altLang="en-CH" sz="1800" dirty="0">
              <a:solidFill>
                <a:srgbClr val="000000"/>
              </a:solidFill>
            </a:endParaRPr>
          </a:p>
          <a:p>
            <a:pPr marL="0" indent="0" defTabSz="685800" eaLnBrk="0" fontAlgn="base" hangingPunct="0">
              <a:spcBef>
                <a:spcPct val="0"/>
              </a:spcBef>
              <a:spcAft>
                <a:spcPct val="0"/>
              </a:spcAft>
              <a:buClrTx/>
              <a:buSzTx/>
            </a:pPr>
            <a:r>
              <a:rPr lang="en-US" altLang="en-CH" sz="1800" dirty="0">
                <a:solidFill>
                  <a:srgbClr val="000000"/>
                </a:solidFill>
              </a:rPr>
              <a:t>6.   The TLD server then responds with the IP address of the domain’s nameserver, example.com. </a:t>
            </a:r>
          </a:p>
          <a:p>
            <a:pPr marL="0" indent="0" defTabSz="685800" eaLnBrk="0" fontAlgn="base" hangingPunct="0">
              <a:spcBef>
                <a:spcPct val="0"/>
              </a:spcBef>
              <a:spcAft>
                <a:spcPct val="0"/>
              </a:spcAft>
              <a:buClrTx/>
              <a:buSzTx/>
            </a:pPr>
            <a:endParaRPr lang="en-US" altLang="en-CH" sz="1800" dirty="0">
              <a:solidFill>
                <a:srgbClr val="000000"/>
              </a:solidFill>
            </a:endParaRPr>
          </a:p>
          <a:p>
            <a:pPr marL="0" indent="0" defTabSz="685800" eaLnBrk="0" fontAlgn="base" hangingPunct="0">
              <a:spcBef>
                <a:spcPct val="0"/>
              </a:spcBef>
              <a:spcAft>
                <a:spcPct val="0"/>
              </a:spcAft>
              <a:buClrTx/>
              <a:buSzTx/>
            </a:pPr>
            <a:r>
              <a:rPr lang="en-US" altLang="en-CH" sz="1800" dirty="0">
                <a:solidFill>
                  <a:srgbClr val="000000"/>
                </a:solidFill>
              </a:rPr>
              <a:t>7.    Lastly, the recursive resolver sends a query to the domain’s nameserver. </a:t>
            </a:r>
          </a:p>
          <a:p>
            <a:pPr marL="0" indent="0" defTabSz="685800" eaLnBrk="0" fontAlgn="base" hangingPunct="0">
              <a:spcBef>
                <a:spcPct val="0"/>
              </a:spcBef>
              <a:spcAft>
                <a:spcPct val="0"/>
              </a:spcAft>
              <a:buClrTx/>
              <a:buSzTx/>
            </a:pPr>
            <a:endParaRPr lang="en-US" altLang="en-CH" sz="1800" dirty="0">
              <a:solidFill>
                <a:srgbClr val="000000"/>
              </a:solidFill>
            </a:endParaRPr>
          </a:p>
          <a:p>
            <a:pPr marL="0" indent="0" defTabSz="685800" eaLnBrk="0" fontAlgn="base" hangingPunct="0">
              <a:spcBef>
                <a:spcPct val="0"/>
              </a:spcBef>
              <a:spcAft>
                <a:spcPct val="0"/>
              </a:spcAft>
              <a:buClrTx/>
              <a:buSzTx/>
            </a:pPr>
            <a:r>
              <a:rPr lang="en-US" altLang="en-CH" sz="1800" dirty="0">
                <a:solidFill>
                  <a:srgbClr val="000000"/>
                </a:solidFill>
              </a:rPr>
              <a:t>8.    The IP address for example.com is then returned to the resolver from the nameserver. </a:t>
            </a:r>
          </a:p>
          <a:p>
            <a:pPr marL="0" indent="0" defTabSz="685800" eaLnBrk="0" fontAlgn="base" hangingPunct="0">
              <a:spcBef>
                <a:spcPct val="0"/>
              </a:spcBef>
              <a:spcAft>
                <a:spcPct val="0"/>
              </a:spcAft>
              <a:buClrTx/>
              <a:buSzTx/>
            </a:pPr>
            <a:endParaRPr lang="en-US" altLang="en-CH" sz="1800" dirty="0">
              <a:solidFill>
                <a:srgbClr val="000000"/>
              </a:solidFill>
            </a:endParaRPr>
          </a:p>
          <a:p>
            <a:pPr marL="0" indent="0" defTabSz="685800" eaLnBrk="0" fontAlgn="base" hangingPunct="0">
              <a:spcBef>
                <a:spcPct val="0"/>
              </a:spcBef>
              <a:spcAft>
                <a:spcPct val="0"/>
              </a:spcAft>
              <a:buClrTx/>
              <a:buSzTx/>
            </a:pPr>
            <a:r>
              <a:rPr lang="en-US" altLang="en-CH" sz="1800" dirty="0">
                <a:solidFill>
                  <a:srgbClr val="000000"/>
                </a:solidFill>
              </a:rPr>
              <a:t>9.    The DNS resolver then responds to the web browser with IP address of the domain requested initially. </a:t>
            </a:r>
          </a:p>
        </p:txBody>
      </p:sp>
    </p:spTree>
    <p:extLst>
      <p:ext uri="{BB962C8B-B14F-4D97-AF65-F5344CB8AC3E}">
        <p14:creationId xmlns:p14="http://schemas.microsoft.com/office/powerpoint/2010/main" val="17750151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8|1|1.6"/>
</p:tagLst>
</file>

<file path=ppt/tags/tag2.xml><?xml version="1.0" encoding="utf-8"?>
<p:tagLst xmlns:a="http://schemas.openxmlformats.org/drawingml/2006/main" xmlns:r="http://schemas.openxmlformats.org/officeDocument/2006/relationships" xmlns:p="http://schemas.openxmlformats.org/presentationml/2006/main">
  <p:tag name="TIMING" val="|6|3.8"/>
</p:tagLst>
</file>

<file path=ppt/theme/theme1.xml><?xml version="1.0" encoding="utf-8"?>
<a:theme xmlns:a="http://schemas.openxmlformats.org/drawingml/2006/main"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2972</Words>
  <Application>Microsoft Macintosh PowerPoint</Application>
  <PresentationFormat>On-screen Show (16:9)</PresentationFormat>
  <Paragraphs>346</Paragraphs>
  <Slides>57</Slides>
  <Notes>32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57</vt:i4>
      </vt:variant>
    </vt:vector>
  </HeadingPairs>
  <TitlesOfParts>
    <vt:vector size="72" baseType="lpstr">
      <vt:lpstr>Staatliches</vt:lpstr>
      <vt:lpstr>Abel</vt:lpstr>
      <vt:lpstr>Arial</vt:lpstr>
      <vt:lpstr>Lato</vt:lpstr>
      <vt:lpstr>Josefin Sans</vt:lpstr>
      <vt:lpstr>Josefin Slab</vt:lpstr>
      <vt:lpstr>Unica One</vt:lpstr>
      <vt:lpstr>Calibri Light</vt:lpstr>
      <vt:lpstr>Anaheim</vt:lpstr>
      <vt:lpstr>Lucida Handwriting</vt:lpstr>
      <vt:lpstr>Anton</vt:lpstr>
      <vt:lpstr>Calibri</vt:lpstr>
      <vt:lpstr>Josefin Slab SemiBold</vt:lpstr>
      <vt:lpstr>Economy Thesis by Slidesgo</vt:lpstr>
      <vt:lpstr>Office Theme</vt:lpstr>
      <vt:lpstr>Computer Networking</vt:lpstr>
      <vt:lpstr>Group 9</vt:lpstr>
      <vt:lpstr>A BRIEF OVERview of algorithms</vt:lpstr>
      <vt:lpstr>DNS</vt:lpstr>
      <vt:lpstr>WHAT IS DNS?</vt:lpstr>
      <vt:lpstr>PROCESS</vt:lpstr>
      <vt:lpstr>Recursive Servers</vt:lpstr>
      <vt:lpstr>Steps in a DNS lookup</vt:lpstr>
      <vt:lpstr>Steps in a DNS lookup</vt:lpstr>
      <vt:lpstr>DNS CACHING</vt:lpstr>
      <vt:lpstr>HTTP</vt:lpstr>
      <vt:lpstr>What is HTTP?</vt:lpstr>
      <vt:lpstr>Features of HTTP</vt:lpstr>
      <vt:lpstr>How does HTTP work?</vt:lpstr>
      <vt:lpstr>smtp</vt:lpstr>
      <vt:lpstr>smtp</vt:lpstr>
      <vt:lpstr>PowerPoint Presentation</vt:lpstr>
      <vt:lpstr>a</vt:lpstr>
      <vt:lpstr>A LITTLE HELP</vt:lpstr>
      <vt:lpstr>STOP!</vt:lpstr>
      <vt:lpstr>POP3</vt:lpstr>
      <vt:lpstr>PowerPoint Presentation</vt:lpstr>
      <vt:lpstr>ERRORS?</vt:lpstr>
      <vt:lpstr>a</vt:lpstr>
      <vt:lpstr>FTP </vt:lpstr>
      <vt:lpstr>What IS FTP?</vt:lpstr>
      <vt:lpstr>FEATURES OF FTP </vt:lpstr>
      <vt:lpstr>HOW DOES FTP WORK ?</vt:lpstr>
      <vt:lpstr>Review paper protocol Snmp</vt:lpstr>
      <vt:lpstr>SNMP introduction</vt:lpstr>
      <vt:lpstr>SIMPLE NETWORK MANAGEMENT PROTOCOL</vt:lpstr>
      <vt:lpstr>SNMP MANAGER</vt:lpstr>
      <vt:lpstr>SNMP Agent</vt:lpstr>
      <vt:lpstr>a</vt:lpstr>
      <vt:lpstr>Smi</vt:lpstr>
      <vt:lpstr>SNMP  Protocol Data Units PDUS</vt:lpstr>
      <vt:lpstr>SNMP Versions  and Security </vt:lpstr>
      <vt:lpstr>SNMP V3 &gt; SNMP V2</vt:lpstr>
      <vt:lpstr>Security Threats</vt:lpstr>
      <vt:lpstr>SNMP CONFIGURATION</vt:lpstr>
      <vt:lpstr>Overview</vt:lpstr>
      <vt:lpstr>CONFIGURING SNMP agent IN WINDOWS XP</vt:lpstr>
      <vt:lpstr>Configuring SNMP traps</vt:lpstr>
      <vt:lpstr>Types of monitoring tools</vt:lpstr>
      <vt:lpstr>Overview</vt:lpstr>
      <vt:lpstr>Integrated SNMP Monitoring Platforms</vt:lpstr>
      <vt:lpstr>Passive Analysis</vt:lpstr>
      <vt:lpstr>Application and Service Monitoring</vt:lpstr>
      <vt:lpstr>Flow Monitoring</vt:lpstr>
      <vt:lpstr>MONITORING TOOLS: OVERVIEW</vt:lpstr>
      <vt:lpstr>SNMP Implementation</vt:lpstr>
      <vt:lpstr>Overview</vt:lpstr>
      <vt:lpstr>Monitoring tools</vt:lpstr>
      <vt:lpstr>Monitoring tools</vt:lpstr>
      <vt:lpstr>Features and applications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Bladarc</dc:creator>
  <cp:lastModifiedBy>TARUN TANMAY - 70471018055</cp:lastModifiedBy>
  <cp:revision>60</cp:revision>
  <dcterms:modified xsi:type="dcterms:W3CDTF">2020-10-14T22:10:39Z</dcterms:modified>
</cp:coreProperties>
</file>